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3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Lst>
  <p:sldSz cx="9144000" cy="5143500" type="screen16x9"/>
  <p:notesSz cx="6858000" cy="9144000"/>
  <p:embeddedFontLst>
    <p:embeddedFont>
      <p:font typeface="Calibri" panose="020F0502020204030204" pitchFamily="34" charset="0"/>
      <p:regular r:id="rId34"/>
      <p:bold r:id="rId35"/>
      <p:italic r:id="rId36"/>
      <p:boldItalic r:id="rId37"/>
    </p:embeddedFont>
    <p:embeddedFont>
      <p:font typeface="Dosis" panose="02010303020202060003" pitchFamily="50" charset="0"/>
      <p:regular r:id="rId38"/>
      <p:bold r:id="rId39"/>
    </p:embeddedFont>
    <p:embeddedFont>
      <p:font typeface="Nunito" pitchFamily="2" charset="0"/>
      <p:regular r:id="rId40"/>
      <p:bold r:id="rId41"/>
      <p:italic r:id="rId42"/>
      <p:boldItalic r:id="rId43"/>
    </p:embeddedFont>
    <p:embeddedFont>
      <p:font typeface="Roboto" panose="02000000000000000000"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1032"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6.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78017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31257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8846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12790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73092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27617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41220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1605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8325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6156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20018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32967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51384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70733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8854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95789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54842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2077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0927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6806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52544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8955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1462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2015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9724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github.com/fuad-saifuddi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hyperlink" Target="http://www.linkedin.com/in/muhammad-fuad-saifuddin" TargetMode="External"/><Relationship Id="rId4" Type="http://schemas.openxmlformats.org/officeDocument/2006/relationships/hyperlink" Target="mailto:muh.fuad.saifuddin@gmail.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450625"/>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dirty="0">
                <a:latin typeface="Dosis"/>
                <a:ea typeface="Dosis"/>
                <a:cs typeface="Dosis"/>
                <a:sym typeface="Dosis"/>
              </a:rPr>
              <a:t>Predict Clicked Ads Customer Classification by using Machine Learning</a:t>
            </a:r>
            <a:endParaRPr sz="3180" dirty="0">
              <a:latin typeface="Dosis"/>
              <a:ea typeface="Dosis"/>
              <a:cs typeface="Dosis"/>
              <a:sym typeface="Dosis"/>
            </a:endParaRPr>
          </a:p>
        </p:txBody>
      </p:sp>
      <p:sp>
        <p:nvSpPr>
          <p:cNvPr id="4" name="Google Shape;100;p25">
            <a:extLst>
              <a:ext uri="{FF2B5EF4-FFF2-40B4-BE49-F238E27FC236}">
                <a16:creationId xmlns:a16="http://schemas.microsoft.com/office/drawing/2014/main" id="{6D4FB0C4-3B1F-D424-0708-5237BAFA062A}"/>
              </a:ext>
            </a:extLst>
          </p:cNvPr>
          <p:cNvSpPr txBox="1"/>
          <p:nvPr/>
        </p:nvSpPr>
        <p:spPr>
          <a:xfrm>
            <a:off x="6008077" y="750729"/>
            <a:ext cx="2402400" cy="1088342"/>
          </a:xfrm>
          <a:prstGeom prst="rect">
            <a:avLst/>
          </a:prstGeom>
          <a:no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000" b="1" i="0" u="none" strike="noStrike" kern="0" cap="none" spc="0" normalizeH="0" baseline="0" noProof="0" dirty="0">
                <a:ln>
                  <a:noFill/>
                </a:ln>
                <a:solidFill>
                  <a:srgbClr val="000000"/>
                </a:solidFill>
                <a:effectLst/>
                <a:uLnTx/>
                <a:uFillTx/>
                <a:latin typeface="Dosis"/>
                <a:ea typeface="Dosis"/>
                <a:cs typeface="Dosis"/>
                <a:sym typeface="Dosis"/>
              </a:rPr>
              <a:t>Created by: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000" b="1" i="0" u="none" strike="noStrike" kern="0" cap="none" spc="0" normalizeH="0" baseline="0" noProof="0" dirty="0">
                <a:ln>
                  <a:noFill/>
                </a:ln>
                <a:solidFill>
                  <a:srgbClr val="000000"/>
                </a:solidFill>
                <a:effectLst/>
                <a:uLnTx/>
                <a:uFillTx/>
                <a:latin typeface="Dosis"/>
                <a:ea typeface="Dosis"/>
                <a:cs typeface="Dosis"/>
                <a:sym typeface="Dosis"/>
              </a:rPr>
              <a:t>Muhammad Fu’ad Saifuddin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000" b="1" i="0" u="none" strike="noStrike" kern="0" cap="none" spc="0" normalizeH="0" baseline="0" noProof="0" dirty="0">
                <a:ln>
                  <a:noFill/>
                </a:ln>
                <a:solidFill>
                  <a:srgbClr val="000000"/>
                </a:solidFill>
                <a:effectLst/>
                <a:uLnTx/>
                <a:uFillTx/>
                <a:latin typeface="Dosis"/>
                <a:ea typeface="Dosis"/>
                <a:cs typeface="Dosis"/>
                <a:sym typeface="Dosis"/>
              </a:rPr>
              <a:t>Email :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000" b="0" i="0" u="none" strike="noStrike" kern="0" cap="none" spc="0" normalizeH="0" baseline="0" noProof="0" dirty="0">
                <a:ln>
                  <a:noFill/>
                </a:ln>
                <a:solidFill>
                  <a:srgbClr val="000000"/>
                </a:solidFill>
                <a:effectLst/>
                <a:uLnTx/>
                <a:uFillTx/>
                <a:latin typeface="Dosis"/>
                <a:ea typeface="Dosis"/>
                <a:cs typeface="Dosis"/>
                <a:sym typeface="Dosis"/>
                <a:hlinkClick r:id="rId4"/>
              </a:rPr>
              <a:t>muh.fuad.saifuddin@gmail.com</a:t>
            </a:r>
            <a:endParaRPr kumimoji="0" lang="en-US" sz="1000" b="0" i="0" u="none" strike="noStrike" kern="0" cap="none" spc="0" normalizeH="0" baseline="0" noProof="0" dirty="0">
              <a:ln>
                <a:noFill/>
              </a:ln>
              <a:solidFill>
                <a:srgbClr val="000000"/>
              </a:solidFill>
              <a:effectLst/>
              <a:uLnTx/>
              <a:uFillTx/>
              <a:latin typeface="Dosis"/>
              <a:ea typeface="Dosis"/>
              <a:cs typeface="Dosis"/>
              <a:sym typeface="Dosis"/>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000" b="1" i="0" u="none" strike="noStrike" kern="0" cap="none" spc="0" normalizeH="0" baseline="0" noProof="0" dirty="0" err="1">
                <a:ln>
                  <a:noFill/>
                </a:ln>
                <a:solidFill>
                  <a:srgbClr val="000000"/>
                </a:solidFill>
                <a:effectLst/>
                <a:uLnTx/>
                <a:uFillTx/>
                <a:latin typeface="Dosis"/>
                <a:ea typeface="Dosis"/>
                <a:cs typeface="Dosis"/>
                <a:sym typeface="Dosis"/>
              </a:rPr>
              <a:t>Linkedin</a:t>
            </a:r>
            <a:r>
              <a:rPr kumimoji="0" lang="en-US" sz="1000" b="1" i="0" u="none" strike="noStrike" kern="0" cap="none" spc="0" normalizeH="0" baseline="0" noProof="0" dirty="0">
                <a:ln>
                  <a:noFill/>
                </a:ln>
                <a:solidFill>
                  <a:srgbClr val="000000"/>
                </a:solidFill>
                <a:effectLst/>
                <a:uLnTx/>
                <a:uFillTx/>
                <a:latin typeface="Dosis"/>
                <a:ea typeface="Dosis"/>
                <a:cs typeface="Dosis"/>
                <a:sym typeface="Dosis"/>
              </a:rPr>
              <a:t> : </a:t>
            </a:r>
            <a:r>
              <a:rPr kumimoji="0" lang="en-US" sz="1000" b="0" i="0" u="none" strike="noStrike" kern="0" cap="none" spc="0" normalizeH="0" baseline="0" noProof="0" dirty="0">
                <a:ln>
                  <a:noFill/>
                </a:ln>
                <a:solidFill>
                  <a:srgbClr val="000000"/>
                </a:solidFill>
                <a:effectLst/>
                <a:uLnTx/>
                <a:uFillTx/>
                <a:latin typeface="-apple-system"/>
                <a:cs typeface="Arial"/>
                <a:sym typeface="Arial"/>
                <a:hlinkClick r:id="rId5"/>
              </a:rPr>
              <a:t>www.linkedin.com/in/muhammad-fuad-saifuddin</a:t>
            </a:r>
            <a:br>
              <a:rPr kumimoji="0" lang="en-US" sz="1200" b="0" i="0" u="none" strike="noStrike" kern="0" cap="none" spc="0" normalizeH="0" baseline="0" noProof="0" dirty="0">
                <a:ln>
                  <a:noFill/>
                </a:ln>
                <a:solidFill>
                  <a:srgbClr val="000000"/>
                </a:solidFill>
                <a:effectLst/>
                <a:uLnTx/>
                <a:uFillTx/>
                <a:latin typeface="-apple-system"/>
                <a:cs typeface="Arial"/>
                <a:sym typeface="Arial"/>
              </a:rPr>
            </a:br>
            <a:endParaRPr kumimoji="0" lang="en-US" sz="1200" b="0" i="0" u="none" strike="noStrike" kern="0" cap="none" spc="0" normalizeH="0" baseline="0" noProof="0" dirty="0">
              <a:ln>
                <a:noFill/>
              </a:ln>
              <a:solidFill>
                <a:srgbClr val="000000"/>
              </a:solidFill>
              <a:effectLst/>
              <a:uLnTx/>
              <a:uFillTx/>
              <a:latin typeface="Dosis"/>
              <a:ea typeface="Dosis"/>
              <a:cs typeface="Dosis"/>
              <a:sym typeface="Dosis"/>
            </a:endParaRPr>
          </a:p>
        </p:txBody>
      </p:sp>
      <p:pic>
        <p:nvPicPr>
          <p:cNvPr id="5" name="Google Shape;101;p25">
            <a:extLst>
              <a:ext uri="{FF2B5EF4-FFF2-40B4-BE49-F238E27FC236}">
                <a16:creationId xmlns:a16="http://schemas.microsoft.com/office/drawing/2014/main" id="{CD39B772-A3CC-EBB5-977E-8420420BE220}"/>
              </a:ext>
            </a:extLst>
          </p:cNvPr>
          <p:cNvPicPr preferRelativeResize="0"/>
          <p:nvPr/>
        </p:nvPicPr>
        <p:blipFill>
          <a:blip r:embed="rId6"/>
          <a:srcRect t="12500" b="12500"/>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6" name="Google Shape;102;p25">
            <a:extLst>
              <a:ext uri="{FF2B5EF4-FFF2-40B4-BE49-F238E27FC236}">
                <a16:creationId xmlns:a16="http://schemas.microsoft.com/office/drawing/2014/main" id="{638712F1-ED56-EFED-95F6-631292DB780A}"/>
              </a:ext>
            </a:extLst>
          </p:cNvPr>
          <p:cNvSpPr txBox="1">
            <a:spLocks noGrp="1"/>
          </p:cNvSpPr>
          <p:nvPr>
            <p:ph type="subTitle" idx="1"/>
          </p:nvPr>
        </p:nvSpPr>
        <p:spPr>
          <a:xfrm>
            <a:off x="4665150" y="2202424"/>
            <a:ext cx="4167000" cy="2477859"/>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US" sz="1050" dirty="0">
                <a:solidFill>
                  <a:schemeClr val="dk1"/>
                </a:solidFill>
                <a:latin typeface="Nunito"/>
                <a:ea typeface="Nunito"/>
                <a:cs typeface="Nunito"/>
                <a:sym typeface="Nunito"/>
              </a:rPr>
              <a:t>I am a physics engineering graduate from Gadjah </a:t>
            </a:r>
            <a:r>
              <a:rPr lang="en-US" sz="1050" dirty="0" err="1">
                <a:solidFill>
                  <a:schemeClr val="dk1"/>
                </a:solidFill>
                <a:latin typeface="Nunito"/>
                <a:ea typeface="Nunito"/>
                <a:cs typeface="Nunito"/>
                <a:sym typeface="Nunito"/>
              </a:rPr>
              <a:t>Mada</a:t>
            </a:r>
            <a:r>
              <a:rPr lang="en-US" sz="1050" dirty="0">
                <a:solidFill>
                  <a:schemeClr val="dk1"/>
                </a:solidFill>
                <a:latin typeface="Nunito"/>
                <a:ea typeface="Nunito"/>
                <a:cs typeface="Nunito"/>
                <a:sym typeface="Nunito"/>
              </a:rPr>
              <a:t> University and currently working as a research and development team at PT Indonesia Nikka Chemicals, and currently handling with the development of an environmentally friendly peroxide stabilizer agent. </a:t>
            </a:r>
          </a:p>
          <a:p>
            <a:pPr marL="0" lvl="0" indent="0" algn="just" rtl="0">
              <a:lnSpc>
                <a:spcPct val="95000"/>
              </a:lnSpc>
              <a:spcBef>
                <a:spcPts val="0"/>
              </a:spcBef>
              <a:spcAft>
                <a:spcPts val="1200"/>
              </a:spcAft>
              <a:buSzPts val="1018"/>
              <a:buNone/>
            </a:pPr>
            <a:r>
              <a:rPr lang="en-US" sz="1050" dirty="0">
                <a:solidFill>
                  <a:schemeClr val="dk1"/>
                </a:solidFill>
                <a:latin typeface="Nunito"/>
                <a:ea typeface="Nunito"/>
                <a:cs typeface="Nunito"/>
                <a:sym typeface="Nunito"/>
              </a:rPr>
              <a:t>I have an interest on Machine Learning and seeking for the opportunity to work as a data scientist. I recently completed my data science and machine learning specialization non-degree education program at </a:t>
            </a:r>
            <a:r>
              <a:rPr lang="en-US" sz="1050" dirty="0" err="1">
                <a:solidFill>
                  <a:schemeClr val="dk1"/>
                </a:solidFill>
                <a:latin typeface="Nunito"/>
                <a:ea typeface="Nunito"/>
                <a:cs typeface="Nunito"/>
                <a:sym typeface="Nunito"/>
              </a:rPr>
              <a:t>Rakamin</a:t>
            </a:r>
            <a:r>
              <a:rPr lang="en-US" sz="1050" dirty="0">
                <a:solidFill>
                  <a:schemeClr val="dk1"/>
                </a:solidFill>
                <a:latin typeface="Nunito"/>
                <a:ea typeface="Nunito"/>
                <a:cs typeface="Nunito"/>
                <a:sym typeface="Nunito"/>
              </a:rPr>
              <a:t> Academy with an Excellent Grade. My final project is about loan risk prediction based on customer behavior using classification supervised learning. You can check it at my </a:t>
            </a:r>
            <a:r>
              <a:rPr lang="en-US" sz="1050" dirty="0" err="1">
                <a:solidFill>
                  <a:schemeClr val="dk1"/>
                </a:solidFill>
                <a:latin typeface="Nunito"/>
                <a:ea typeface="Nunito"/>
                <a:cs typeface="Nunito"/>
                <a:sym typeface="Nunito"/>
              </a:rPr>
              <a:t>github</a:t>
            </a:r>
            <a:r>
              <a:rPr lang="en-US" sz="1050" dirty="0">
                <a:solidFill>
                  <a:schemeClr val="dk1"/>
                </a:solidFill>
                <a:latin typeface="Nunito"/>
                <a:ea typeface="Nunito"/>
                <a:cs typeface="Nunito"/>
                <a:sym typeface="Nunito"/>
              </a:rPr>
              <a:t> on this  following link:</a:t>
            </a:r>
          </a:p>
          <a:p>
            <a:pPr marL="0" lvl="0" indent="0" algn="just" rtl="0">
              <a:lnSpc>
                <a:spcPct val="95000"/>
              </a:lnSpc>
              <a:spcBef>
                <a:spcPts val="0"/>
              </a:spcBef>
              <a:spcAft>
                <a:spcPts val="1200"/>
              </a:spcAft>
              <a:buSzPts val="1018"/>
              <a:buNone/>
            </a:pPr>
            <a:r>
              <a:rPr lang="en-US" sz="1050" dirty="0">
                <a:solidFill>
                  <a:schemeClr val="dk1"/>
                </a:solidFill>
                <a:latin typeface="Nunito"/>
                <a:ea typeface="Nunito"/>
                <a:cs typeface="Nunito"/>
                <a:sym typeface="Nunito"/>
                <a:hlinkClick r:id="rId7"/>
              </a:rPr>
              <a:t>https://github.com/fuad-saifuddin/</a:t>
            </a:r>
            <a:endParaRPr lang="en-US" sz="1050" dirty="0">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Cleaning &amp; Preprocessing</a:t>
            </a:r>
            <a:endParaRPr sz="1798">
              <a:solidFill>
                <a:schemeClr val="lt1"/>
              </a:solidFill>
              <a:latin typeface="Roboto"/>
              <a:ea typeface="Roboto"/>
              <a:cs typeface="Roboto"/>
              <a:sym typeface="Roboto"/>
            </a:endParaRPr>
          </a:p>
        </p:txBody>
      </p:sp>
      <p:pic>
        <p:nvPicPr>
          <p:cNvPr id="12" name="Picture 11">
            <a:extLst>
              <a:ext uri="{FF2B5EF4-FFF2-40B4-BE49-F238E27FC236}">
                <a16:creationId xmlns:a16="http://schemas.microsoft.com/office/drawing/2014/main" id="{CFD0555C-081F-0B40-3EDF-98A1BC5D527A}"/>
              </a:ext>
            </a:extLst>
          </p:cNvPr>
          <p:cNvPicPr>
            <a:picLocks noChangeAspect="1"/>
          </p:cNvPicPr>
          <p:nvPr/>
        </p:nvPicPr>
        <p:blipFill>
          <a:blip r:embed="rId3"/>
          <a:stretch>
            <a:fillRect/>
          </a:stretch>
        </p:blipFill>
        <p:spPr>
          <a:xfrm>
            <a:off x="1502056" y="1461932"/>
            <a:ext cx="1952898" cy="2219635"/>
          </a:xfrm>
          <a:prstGeom prst="rect">
            <a:avLst/>
          </a:prstGeom>
          <a:ln>
            <a:solidFill>
              <a:schemeClr val="accent5"/>
            </a:solidFill>
          </a:ln>
        </p:spPr>
      </p:pic>
      <p:sp>
        <p:nvSpPr>
          <p:cNvPr id="13" name="Google Shape;114;p27">
            <a:extLst>
              <a:ext uri="{FF2B5EF4-FFF2-40B4-BE49-F238E27FC236}">
                <a16:creationId xmlns:a16="http://schemas.microsoft.com/office/drawing/2014/main" id="{880D48B9-C12A-450F-A443-0937D4030E12}"/>
              </a:ext>
            </a:extLst>
          </p:cNvPr>
          <p:cNvSpPr txBox="1">
            <a:spLocks noGrp="1"/>
          </p:cNvSpPr>
          <p:nvPr>
            <p:ph type="body" idx="1"/>
          </p:nvPr>
        </p:nvSpPr>
        <p:spPr>
          <a:xfrm>
            <a:off x="4388328" y="1329813"/>
            <a:ext cx="3792372" cy="2483872"/>
          </a:xfrm>
          <a:prstGeom prst="rect">
            <a:avLst/>
          </a:prstGeom>
        </p:spPr>
        <p:txBody>
          <a:bodyPr spcFirstLastPara="1" wrap="square" lIns="91425" tIns="91425" rIns="91425" bIns="91425" anchor="t" anchorCtr="0">
            <a:normAutofit fontScale="85000" lnSpcReduction="10000"/>
          </a:bodyPr>
          <a:lstStyle/>
          <a:p>
            <a:pPr marL="133350" lvl="0" indent="0" algn="ctr" rtl="0">
              <a:lnSpc>
                <a:spcPct val="170000"/>
              </a:lnSpc>
              <a:spcBef>
                <a:spcPts val="0"/>
              </a:spcBef>
              <a:spcAft>
                <a:spcPts val="0"/>
              </a:spcAft>
              <a:buClr>
                <a:schemeClr val="dk1"/>
              </a:buClr>
              <a:buSzPts val="1500"/>
              <a:buNone/>
            </a:pPr>
            <a:r>
              <a:rPr lang="en-US" sz="1500" dirty="0" err="1">
                <a:solidFill>
                  <a:schemeClr val="tx1"/>
                </a:solidFill>
              </a:rPr>
              <a:t>Terdapat</a:t>
            </a:r>
            <a:r>
              <a:rPr lang="en-US" sz="1500" dirty="0">
                <a:solidFill>
                  <a:schemeClr val="tx1"/>
                </a:solidFill>
              </a:rPr>
              <a:t> 13 missing value pada </a:t>
            </a:r>
            <a:r>
              <a:rPr lang="en-US" sz="1500" dirty="0" err="1">
                <a:solidFill>
                  <a:schemeClr val="tx1"/>
                </a:solidFill>
              </a:rPr>
              <a:t>kolom</a:t>
            </a:r>
            <a:r>
              <a:rPr lang="en-US" sz="1500" dirty="0">
                <a:solidFill>
                  <a:schemeClr val="tx1"/>
                </a:solidFill>
              </a:rPr>
              <a:t> Daily Time Spent on Site, 13 missing value pada </a:t>
            </a:r>
            <a:r>
              <a:rPr lang="en-US" sz="1500" dirty="0" err="1">
                <a:solidFill>
                  <a:schemeClr val="tx1"/>
                </a:solidFill>
              </a:rPr>
              <a:t>kolom</a:t>
            </a:r>
            <a:r>
              <a:rPr lang="en-US" sz="1500" dirty="0">
                <a:solidFill>
                  <a:schemeClr val="tx1"/>
                </a:solidFill>
              </a:rPr>
              <a:t> Area Income, 11 missing value pada </a:t>
            </a:r>
            <a:r>
              <a:rPr lang="en-US" sz="1500" dirty="0" err="1">
                <a:solidFill>
                  <a:schemeClr val="tx1"/>
                </a:solidFill>
              </a:rPr>
              <a:t>kolom</a:t>
            </a:r>
            <a:r>
              <a:rPr lang="en-US" sz="1500" dirty="0">
                <a:solidFill>
                  <a:schemeClr val="tx1"/>
                </a:solidFill>
              </a:rPr>
              <a:t> Daily Internet Usage, dan 3 missing value pada </a:t>
            </a:r>
            <a:r>
              <a:rPr lang="en-US" sz="1500" dirty="0" err="1">
                <a:solidFill>
                  <a:schemeClr val="tx1"/>
                </a:solidFill>
              </a:rPr>
              <a:t>kolom</a:t>
            </a:r>
            <a:r>
              <a:rPr lang="en-US" sz="1500" dirty="0">
                <a:solidFill>
                  <a:schemeClr val="tx1"/>
                </a:solidFill>
              </a:rPr>
              <a:t> Male, </a:t>
            </a:r>
            <a:r>
              <a:rPr lang="en-US" sz="1500" dirty="0" err="1">
                <a:solidFill>
                  <a:schemeClr val="tx1"/>
                </a:solidFill>
              </a:rPr>
              <a:t>dari</a:t>
            </a:r>
            <a:r>
              <a:rPr lang="en-US" sz="1500" dirty="0">
                <a:solidFill>
                  <a:schemeClr val="tx1"/>
                </a:solidFill>
              </a:rPr>
              <a:t> </a:t>
            </a:r>
            <a:r>
              <a:rPr lang="en-US" sz="1500" dirty="0" err="1">
                <a:solidFill>
                  <a:schemeClr val="tx1"/>
                </a:solidFill>
              </a:rPr>
              <a:t>sekitar</a:t>
            </a:r>
            <a:r>
              <a:rPr lang="en-US" sz="1500" dirty="0">
                <a:solidFill>
                  <a:schemeClr val="tx1"/>
                </a:solidFill>
              </a:rPr>
              <a:t> 1000 baris yang </a:t>
            </a:r>
            <a:r>
              <a:rPr lang="en-US" sz="1500" dirty="0" err="1">
                <a:solidFill>
                  <a:schemeClr val="tx1"/>
                </a:solidFill>
              </a:rPr>
              <a:t>ada</a:t>
            </a:r>
            <a:r>
              <a:rPr lang="en-US" sz="1500" dirty="0">
                <a:solidFill>
                  <a:schemeClr val="tx1"/>
                </a:solidFill>
              </a:rPr>
              <a:t>. Karena </a:t>
            </a:r>
            <a:r>
              <a:rPr lang="en-US" sz="1500" dirty="0" err="1">
                <a:solidFill>
                  <a:schemeClr val="tx1"/>
                </a:solidFill>
              </a:rPr>
              <a:t>jumlah</a:t>
            </a:r>
            <a:r>
              <a:rPr lang="en-US" sz="1500" dirty="0">
                <a:solidFill>
                  <a:schemeClr val="tx1"/>
                </a:solidFill>
              </a:rPr>
              <a:t> missing value relative </a:t>
            </a:r>
            <a:r>
              <a:rPr lang="en-US" sz="1500" dirty="0" err="1">
                <a:solidFill>
                  <a:schemeClr val="tx1"/>
                </a:solidFill>
              </a:rPr>
              <a:t>kecil</a:t>
            </a:r>
            <a:r>
              <a:rPr lang="en-US" sz="1500" dirty="0">
                <a:solidFill>
                  <a:schemeClr val="tx1"/>
                </a:solidFill>
              </a:rPr>
              <a:t> (&lt;5%) </a:t>
            </a:r>
            <a:r>
              <a:rPr lang="en-US" sz="1500" dirty="0" err="1">
                <a:solidFill>
                  <a:schemeClr val="tx1"/>
                </a:solidFill>
              </a:rPr>
              <a:t>maka</a:t>
            </a:r>
            <a:r>
              <a:rPr lang="en-US" sz="1500" dirty="0">
                <a:solidFill>
                  <a:schemeClr val="tx1"/>
                </a:solidFill>
              </a:rPr>
              <a:t> kami drop</a:t>
            </a:r>
            <a:endParaRPr sz="1500" dirty="0">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Cleaning &amp; Preprocessing</a:t>
            </a:r>
            <a:endParaRPr sz="1798">
              <a:solidFill>
                <a:schemeClr val="lt1"/>
              </a:solidFill>
              <a:latin typeface="Roboto"/>
              <a:ea typeface="Roboto"/>
              <a:cs typeface="Roboto"/>
              <a:sym typeface="Roboto"/>
            </a:endParaRPr>
          </a:p>
        </p:txBody>
      </p:sp>
      <p:sp>
        <p:nvSpPr>
          <p:cNvPr id="13" name="Google Shape;114;p27">
            <a:extLst>
              <a:ext uri="{FF2B5EF4-FFF2-40B4-BE49-F238E27FC236}">
                <a16:creationId xmlns:a16="http://schemas.microsoft.com/office/drawing/2014/main" id="{880D48B9-C12A-450F-A443-0937D4030E12}"/>
              </a:ext>
            </a:extLst>
          </p:cNvPr>
          <p:cNvSpPr txBox="1">
            <a:spLocks noGrp="1"/>
          </p:cNvSpPr>
          <p:nvPr>
            <p:ph type="body" idx="1"/>
          </p:nvPr>
        </p:nvSpPr>
        <p:spPr>
          <a:xfrm>
            <a:off x="4191795" y="1263376"/>
            <a:ext cx="4247147" cy="523200"/>
          </a:xfrm>
          <a:prstGeom prst="rect">
            <a:avLst/>
          </a:prstGeom>
        </p:spPr>
        <p:txBody>
          <a:bodyPr spcFirstLastPara="1" wrap="square" lIns="91425" tIns="91425" rIns="91425" bIns="91425" anchor="t" anchorCtr="0">
            <a:normAutofit fontScale="92500" lnSpcReduction="20000"/>
          </a:bodyPr>
          <a:lstStyle/>
          <a:p>
            <a:pPr marL="133350" lvl="0" indent="0" algn="ctr" rtl="0">
              <a:lnSpc>
                <a:spcPct val="170000"/>
              </a:lnSpc>
              <a:spcBef>
                <a:spcPts val="0"/>
              </a:spcBef>
              <a:spcAft>
                <a:spcPts val="0"/>
              </a:spcAft>
              <a:buClr>
                <a:schemeClr val="dk1"/>
              </a:buClr>
              <a:buSzPts val="1500"/>
              <a:buNone/>
            </a:pPr>
            <a:r>
              <a:rPr lang="en-US" sz="1500" dirty="0" err="1">
                <a:solidFill>
                  <a:schemeClr val="tx1"/>
                </a:solidFill>
              </a:rPr>
              <a:t>Tidak</a:t>
            </a:r>
            <a:r>
              <a:rPr lang="en-US" sz="1500" dirty="0">
                <a:solidFill>
                  <a:schemeClr val="tx1"/>
                </a:solidFill>
              </a:rPr>
              <a:t> </a:t>
            </a:r>
            <a:r>
              <a:rPr lang="en-US" sz="1500" dirty="0" err="1">
                <a:solidFill>
                  <a:schemeClr val="tx1"/>
                </a:solidFill>
              </a:rPr>
              <a:t>ditemukan</a:t>
            </a:r>
            <a:r>
              <a:rPr lang="en-US" sz="1500" dirty="0">
                <a:solidFill>
                  <a:schemeClr val="tx1"/>
                </a:solidFill>
              </a:rPr>
              <a:t> data </a:t>
            </a:r>
            <a:r>
              <a:rPr lang="en-US" sz="1500" dirty="0" err="1">
                <a:solidFill>
                  <a:schemeClr val="tx1"/>
                </a:solidFill>
              </a:rPr>
              <a:t>duplikat</a:t>
            </a:r>
            <a:r>
              <a:rPr lang="en-US" sz="1500" dirty="0">
                <a:solidFill>
                  <a:schemeClr val="tx1"/>
                </a:solidFill>
              </a:rPr>
              <a:t> pada dataset</a:t>
            </a:r>
            <a:endParaRPr sz="1500" dirty="0">
              <a:solidFill>
                <a:schemeClr val="tx1"/>
              </a:solidFill>
            </a:endParaRPr>
          </a:p>
        </p:txBody>
      </p:sp>
      <p:pic>
        <p:nvPicPr>
          <p:cNvPr id="3" name="Picture 2">
            <a:extLst>
              <a:ext uri="{FF2B5EF4-FFF2-40B4-BE49-F238E27FC236}">
                <a16:creationId xmlns:a16="http://schemas.microsoft.com/office/drawing/2014/main" id="{DB50C7B9-18DC-2558-52DF-1457499F4345}"/>
              </a:ext>
            </a:extLst>
          </p:cNvPr>
          <p:cNvPicPr>
            <a:picLocks noChangeAspect="1"/>
          </p:cNvPicPr>
          <p:nvPr/>
        </p:nvPicPr>
        <p:blipFill>
          <a:blip r:embed="rId3"/>
          <a:stretch>
            <a:fillRect/>
          </a:stretch>
        </p:blipFill>
        <p:spPr>
          <a:xfrm>
            <a:off x="1540041" y="1215637"/>
            <a:ext cx="1852107" cy="694540"/>
          </a:xfrm>
          <a:prstGeom prst="rect">
            <a:avLst/>
          </a:prstGeom>
          <a:ln>
            <a:solidFill>
              <a:schemeClr val="accent5"/>
            </a:solidFill>
          </a:ln>
        </p:spPr>
      </p:pic>
      <p:pic>
        <p:nvPicPr>
          <p:cNvPr id="6" name="Picture 5">
            <a:extLst>
              <a:ext uri="{FF2B5EF4-FFF2-40B4-BE49-F238E27FC236}">
                <a16:creationId xmlns:a16="http://schemas.microsoft.com/office/drawing/2014/main" id="{C0CBB628-FDBD-8D92-EA69-05C020AAD970}"/>
              </a:ext>
            </a:extLst>
          </p:cNvPr>
          <p:cNvPicPr>
            <a:picLocks noChangeAspect="1"/>
          </p:cNvPicPr>
          <p:nvPr/>
        </p:nvPicPr>
        <p:blipFill>
          <a:blip r:embed="rId4"/>
          <a:stretch>
            <a:fillRect/>
          </a:stretch>
        </p:blipFill>
        <p:spPr>
          <a:xfrm>
            <a:off x="1034710" y="2489578"/>
            <a:ext cx="3133956" cy="1487093"/>
          </a:xfrm>
          <a:prstGeom prst="rect">
            <a:avLst/>
          </a:prstGeom>
          <a:ln>
            <a:solidFill>
              <a:schemeClr val="accent5"/>
            </a:solidFill>
          </a:ln>
        </p:spPr>
      </p:pic>
      <p:sp>
        <p:nvSpPr>
          <p:cNvPr id="7" name="Google Shape;114;p27">
            <a:extLst>
              <a:ext uri="{FF2B5EF4-FFF2-40B4-BE49-F238E27FC236}">
                <a16:creationId xmlns:a16="http://schemas.microsoft.com/office/drawing/2014/main" id="{6D780D5B-3F71-B28B-ED9C-3C9C39FDC760}"/>
              </a:ext>
            </a:extLst>
          </p:cNvPr>
          <p:cNvSpPr txBox="1">
            <a:spLocks/>
          </p:cNvSpPr>
          <p:nvPr/>
        </p:nvSpPr>
        <p:spPr>
          <a:xfrm>
            <a:off x="4328949" y="2566925"/>
            <a:ext cx="3972841" cy="1409746"/>
          </a:xfrm>
          <a:prstGeom prst="rect">
            <a:avLst/>
          </a:prstGeom>
          <a:noFill/>
          <a:ln>
            <a:noFill/>
          </a:ln>
        </p:spPr>
        <p:txBody>
          <a:bodyPr spcFirstLastPara="1" wrap="square" lIns="91425" tIns="91425" rIns="91425" bIns="91425" anchor="t" anchorCtr="0">
            <a:normAutofit fontScale="850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ctr">
              <a:lnSpc>
                <a:spcPct val="170000"/>
              </a:lnSpc>
              <a:buClr>
                <a:schemeClr val="dk1"/>
              </a:buClr>
              <a:buSzPts val="1500"/>
              <a:buFont typeface="Arial"/>
              <a:buNone/>
            </a:pPr>
            <a:r>
              <a:rPr lang="en-US" sz="1500" dirty="0" err="1">
                <a:solidFill>
                  <a:schemeClr val="tx1"/>
                </a:solidFill>
              </a:rPr>
              <a:t>Adanya</a:t>
            </a:r>
            <a:r>
              <a:rPr lang="en-US" sz="1500" dirty="0">
                <a:solidFill>
                  <a:schemeClr val="tx1"/>
                </a:solidFill>
              </a:rPr>
              <a:t> </a:t>
            </a:r>
            <a:r>
              <a:rPr lang="en-US" sz="1500" dirty="0" err="1">
                <a:solidFill>
                  <a:schemeClr val="tx1"/>
                </a:solidFill>
              </a:rPr>
              <a:t>penamaan</a:t>
            </a:r>
            <a:r>
              <a:rPr lang="en-US" sz="1500" dirty="0">
                <a:solidFill>
                  <a:schemeClr val="tx1"/>
                </a:solidFill>
              </a:rPr>
              <a:t> </a:t>
            </a:r>
            <a:r>
              <a:rPr lang="en-US" sz="1500" dirty="0" err="1">
                <a:solidFill>
                  <a:schemeClr val="tx1"/>
                </a:solidFill>
              </a:rPr>
              <a:t>kolom</a:t>
            </a:r>
            <a:r>
              <a:rPr lang="en-US" sz="1500" dirty="0">
                <a:solidFill>
                  <a:schemeClr val="tx1"/>
                </a:solidFill>
              </a:rPr>
              <a:t> yang </a:t>
            </a:r>
            <a:r>
              <a:rPr lang="en-US" sz="1500" dirty="0" err="1">
                <a:solidFill>
                  <a:schemeClr val="tx1"/>
                </a:solidFill>
              </a:rPr>
              <a:t>tidak</a:t>
            </a:r>
            <a:r>
              <a:rPr lang="en-US" sz="1500" dirty="0">
                <a:solidFill>
                  <a:schemeClr val="tx1"/>
                </a:solidFill>
              </a:rPr>
              <a:t> </a:t>
            </a:r>
            <a:r>
              <a:rPr lang="en-US" sz="1500" dirty="0" err="1">
                <a:solidFill>
                  <a:schemeClr val="tx1"/>
                </a:solidFill>
              </a:rPr>
              <a:t>sesuai</a:t>
            </a:r>
            <a:r>
              <a:rPr lang="en-US" sz="1500" dirty="0">
                <a:solidFill>
                  <a:schemeClr val="tx1"/>
                </a:solidFill>
              </a:rPr>
              <a:t>, pada </a:t>
            </a:r>
            <a:r>
              <a:rPr lang="en-US" sz="1500" dirty="0" err="1">
                <a:solidFill>
                  <a:schemeClr val="tx1"/>
                </a:solidFill>
              </a:rPr>
              <a:t>kolom</a:t>
            </a:r>
            <a:r>
              <a:rPr lang="en-US" sz="1500" dirty="0">
                <a:solidFill>
                  <a:schemeClr val="tx1"/>
                </a:solidFill>
              </a:rPr>
              <a:t> Male </a:t>
            </a:r>
            <a:r>
              <a:rPr lang="en-US" sz="1500" dirty="0" err="1">
                <a:solidFill>
                  <a:schemeClr val="tx1"/>
                </a:solidFill>
              </a:rPr>
              <a:t>berisi</a:t>
            </a:r>
            <a:r>
              <a:rPr lang="en-US" sz="1500" dirty="0">
                <a:solidFill>
                  <a:schemeClr val="tx1"/>
                </a:solidFill>
              </a:rPr>
              <a:t> data gender user, </a:t>
            </a:r>
            <a:r>
              <a:rPr lang="en-US" sz="1500" dirty="0" err="1">
                <a:solidFill>
                  <a:schemeClr val="tx1"/>
                </a:solidFill>
              </a:rPr>
              <a:t>maka</a:t>
            </a:r>
            <a:r>
              <a:rPr lang="en-US" sz="1500" dirty="0">
                <a:solidFill>
                  <a:schemeClr val="tx1"/>
                </a:solidFill>
              </a:rPr>
              <a:t> </a:t>
            </a:r>
            <a:r>
              <a:rPr lang="en-US" sz="1500" dirty="0" err="1">
                <a:solidFill>
                  <a:schemeClr val="tx1"/>
                </a:solidFill>
              </a:rPr>
              <a:t>dari</a:t>
            </a:r>
            <a:r>
              <a:rPr lang="en-US" sz="1500" dirty="0">
                <a:solidFill>
                  <a:schemeClr val="tx1"/>
                </a:solidFill>
              </a:rPr>
              <a:t> </a:t>
            </a:r>
            <a:r>
              <a:rPr lang="en-US" sz="1500" dirty="0" err="1">
                <a:solidFill>
                  <a:schemeClr val="tx1"/>
                </a:solidFill>
              </a:rPr>
              <a:t>itu</a:t>
            </a:r>
            <a:r>
              <a:rPr lang="en-US" sz="1500" dirty="0">
                <a:solidFill>
                  <a:schemeClr val="tx1"/>
                </a:solidFill>
              </a:rPr>
              <a:t> kami </a:t>
            </a:r>
            <a:r>
              <a:rPr lang="en-US" sz="1500" dirty="0" err="1">
                <a:solidFill>
                  <a:schemeClr val="tx1"/>
                </a:solidFill>
              </a:rPr>
              <a:t>ganti</a:t>
            </a:r>
            <a:r>
              <a:rPr lang="en-US" sz="1500" dirty="0">
                <a:solidFill>
                  <a:schemeClr val="tx1"/>
                </a:solidFill>
              </a:rPr>
              <a:t> </a:t>
            </a:r>
            <a:r>
              <a:rPr lang="en-US" sz="1500" dirty="0" err="1">
                <a:solidFill>
                  <a:schemeClr val="tx1"/>
                </a:solidFill>
              </a:rPr>
              <a:t>nama</a:t>
            </a:r>
            <a:r>
              <a:rPr lang="en-US" sz="1500" dirty="0">
                <a:solidFill>
                  <a:schemeClr val="tx1"/>
                </a:solidFill>
              </a:rPr>
              <a:t> </a:t>
            </a:r>
            <a:r>
              <a:rPr lang="en-US" sz="1500" dirty="0" err="1">
                <a:solidFill>
                  <a:schemeClr val="tx1"/>
                </a:solidFill>
              </a:rPr>
              <a:t>kolom</a:t>
            </a:r>
            <a:r>
              <a:rPr lang="en-US" sz="1500" dirty="0">
                <a:solidFill>
                  <a:schemeClr val="tx1"/>
                </a:solidFill>
              </a:rPr>
              <a:t> </a:t>
            </a:r>
            <a:r>
              <a:rPr lang="en-US" sz="1500" dirty="0" err="1">
                <a:solidFill>
                  <a:schemeClr val="tx1"/>
                </a:solidFill>
              </a:rPr>
              <a:t>tersebut</a:t>
            </a:r>
            <a:r>
              <a:rPr lang="en-US" sz="1500" dirty="0">
                <a:solidFill>
                  <a:schemeClr val="tx1"/>
                </a:solidFill>
              </a:rPr>
              <a:t> </a:t>
            </a:r>
            <a:r>
              <a:rPr lang="en-US" sz="1500" dirty="0" err="1">
                <a:solidFill>
                  <a:schemeClr val="tx1"/>
                </a:solidFill>
              </a:rPr>
              <a:t>menjadi</a:t>
            </a:r>
            <a:r>
              <a:rPr lang="en-US" sz="1500" dirty="0">
                <a:solidFill>
                  <a:schemeClr val="tx1"/>
                </a:solidFill>
              </a:rPr>
              <a:t> gender</a:t>
            </a:r>
          </a:p>
        </p:txBody>
      </p:sp>
    </p:spTree>
    <p:extLst>
      <p:ext uri="{BB962C8B-B14F-4D97-AF65-F5344CB8AC3E}">
        <p14:creationId xmlns:p14="http://schemas.microsoft.com/office/powerpoint/2010/main" val="505367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Cleaning &amp; Preprocessing</a:t>
            </a:r>
            <a:endParaRPr sz="1798">
              <a:solidFill>
                <a:schemeClr val="lt1"/>
              </a:solidFill>
              <a:latin typeface="Roboto"/>
              <a:ea typeface="Roboto"/>
              <a:cs typeface="Roboto"/>
              <a:sym typeface="Roboto"/>
            </a:endParaRPr>
          </a:p>
        </p:txBody>
      </p:sp>
      <p:pic>
        <p:nvPicPr>
          <p:cNvPr id="9" name="Picture 8">
            <a:extLst>
              <a:ext uri="{FF2B5EF4-FFF2-40B4-BE49-F238E27FC236}">
                <a16:creationId xmlns:a16="http://schemas.microsoft.com/office/drawing/2014/main" id="{99D6A691-6C2B-1554-995F-A59BF60751A6}"/>
              </a:ext>
            </a:extLst>
          </p:cNvPr>
          <p:cNvPicPr>
            <a:picLocks noChangeAspect="1"/>
          </p:cNvPicPr>
          <p:nvPr/>
        </p:nvPicPr>
        <p:blipFill>
          <a:blip r:embed="rId3"/>
          <a:stretch>
            <a:fillRect/>
          </a:stretch>
        </p:blipFill>
        <p:spPr>
          <a:xfrm>
            <a:off x="575288" y="655750"/>
            <a:ext cx="3647796" cy="989053"/>
          </a:xfrm>
          <a:prstGeom prst="rect">
            <a:avLst/>
          </a:prstGeom>
          <a:ln>
            <a:solidFill>
              <a:schemeClr val="accent5"/>
            </a:solidFill>
          </a:ln>
        </p:spPr>
      </p:pic>
      <p:sp>
        <p:nvSpPr>
          <p:cNvPr id="10" name="Google Shape;114;p27">
            <a:extLst>
              <a:ext uri="{FF2B5EF4-FFF2-40B4-BE49-F238E27FC236}">
                <a16:creationId xmlns:a16="http://schemas.microsoft.com/office/drawing/2014/main" id="{41B434A0-D0D2-311F-E8A5-CC685BA88117}"/>
              </a:ext>
            </a:extLst>
          </p:cNvPr>
          <p:cNvSpPr txBox="1">
            <a:spLocks noGrp="1"/>
          </p:cNvSpPr>
          <p:nvPr>
            <p:ph type="body" idx="1"/>
          </p:nvPr>
        </p:nvSpPr>
        <p:spPr>
          <a:xfrm>
            <a:off x="4908884" y="1834783"/>
            <a:ext cx="3763356" cy="1341842"/>
          </a:xfrm>
          <a:prstGeom prst="rect">
            <a:avLst/>
          </a:prstGeom>
        </p:spPr>
        <p:txBody>
          <a:bodyPr spcFirstLastPara="1" wrap="square" lIns="91425" tIns="91425" rIns="91425" bIns="91425" anchor="t" anchorCtr="0">
            <a:normAutofit fontScale="77500" lnSpcReduction="20000"/>
          </a:bodyPr>
          <a:lstStyle/>
          <a:p>
            <a:pPr marL="133350" lvl="0" indent="0" algn="ctr" rtl="0">
              <a:lnSpc>
                <a:spcPct val="170000"/>
              </a:lnSpc>
              <a:spcBef>
                <a:spcPts val="0"/>
              </a:spcBef>
              <a:spcAft>
                <a:spcPts val="0"/>
              </a:spcAft>
              <a:buClr>
                <a:schemeClr val="dk1"/>
              </a:buClr>
              <a:buSzPts val="1500"/>
              <a:buNone/>
            </a:pPr>
            <a:r>
              <a:rPr lang="en-US" sz="1500" dirty="0">
                <a:solidFill>
                  <a:schemeClr val="tx1"/>
                </a:solidFill>
              </a:rPr>
              <a:t>Kami juga </a:t>
            </a:r>
            <a:r>
              <a:rPr lang="en-US" sz="1500" dirty="0" err="1">
                <a:solidFill>
                  <a:schemeClr val="tx1"/>
                </a:solidFill>
              </a:rPr>
              <a:t>melakukan</a:t>
            </a:r>
            <a:r>
              <a:rPr lang="en-US" sz="1500" dirty="0">
                <a:solidFill>
                  <a:schemeClr val="tx1"/>
                </a:solidFill>
              </a:rPr>
              <a:t> feature engineering </a:t>
            </a:r>
            <a:r>
              <a:rPr lang="en-US" sz="1500" dirty="0" err="1">
                <a:solidFill>
                  <a:schemeClr val="tx1"/>
                </a:solidFill>
              </a:rPr>
              <a:t>dengan</a:t>
            </a:r>
            <a:r>
              <a:rPr lang="en-US" sz="1500" dirty="0">
                <a:solidFill>
                  <a:schemeClr val="tx1"/>
                </a:solidFill>
              </a:rPr>
              <a:t> </a:t>
            </a:r>
            <a:r>
              <a:rPr lang="en-US" sz="1500" dirty="0" err="1">
                <a:solidFill>
                  <a:schemeClr val="tx1"/>
                </a:solidFill>
              </a:rPr>
              <a:t>mengekstrak</a:t>
            </a:r>
            <a:r>
              <a:rPr lang="en-US" sz="1500" dirty="0">
                <a:solidFill>
                  <a:schemeClr val="tx1"/>
                </a:solidFill>
              </a:rPr>
              <a:t> data </a:t>
            </a:r>
            <a:r>
              <a:rPr lang="en-US" sz="1500" dirty="0" err="1">
                <a:solidFill>
                  <a:schemeClr val="tx1"/>
                </a:solidFill>
              </a:rPr>
              <a:t>tahun</a:t>
            </a:r>
            <a:r>
              <a:rPr lang="en-US" sz="1500" dirty="0">
                <a:solidFill>
                  <a:schemeClr val="tx1"/>
                </a:solidFill>
              </a:rPr>
              <a:t> </a:t>
            </a:r>
            <a:r>
              <a:rPr lang="en-US" sz="1500" dirty="0" err="1">
                <a:solidFill>
                  <a:schemeClr val="tx1"/>
                </a:solidFill>
              </a:rPr>
              <a:t>bulan</a:t>
            </a:r>
            <a:r>
              <a:rPr lang="en-US" sz="1500" dirty="0">
                <a:solidFill>
                  <a:schemeClr val="tx1"/>
                </a:solidFill>
              </a:rPr>
              <a:t> </a:t>
            </a:r>
            <a:r>
              <a:rPr lang="en-US" sz="1500" dirty="0" err="1">
                <a:solidFill>
                  <a:schemeClr val="tx1"/>
                </a:solidFill>
              </a:rPr>
              <a:t>minggu</a:t>
            </a:r>
            <a:r>
              <a:rPr lang="en-US" sz="1500" dirty="0">
                <a:solidFill>
                  <a:schemeClr val="tx1"/>
                </a:solidFill>
              </a:rPr>
              <a:t> dan </a:t>
            </a:r>
            <a:r>
              <a:rPr lang="en-US" sz="1500" dirty="0" err="1">
                <a:solidFill>
                  <a:schemeClr val="tx1"/>
                </a:solidFill>
              </a:rPr>
              <a:t>tanggal</a:t>
            </a:r>
            <a:r>
              <a:rPr lang="en-US" sz="1500" dirty="0">
                <a:solidFill>
                  <a:schemeClr val="tx1"/>
                </a:solidFill>
              </a:rPr>
              <a:t> pada </a:t>
            </a:r>
            <a:r>
              <a:rPr lang="en-US" sz="1500" dirty="0" err="1">
                <a:solidFill>
                  <a:schemeClr val="tx1"/>
                </a:solidFill>
              </a:rPr>
              <a:t>kolom</a:t>
            </a:r>
            <a:r>
              <a:rPr lang="en-US" sz="1500" dirty="0">
                <a:solidFill>
                  <a:schemeClr val="tx1"/>
                </a:solidFill>
              </a:rPr>
              <a:t> Timestamp </a:t>
            </a:r>
            <a:r>
              <a:rPr lang="en-US" sz="1500" dirty="0" err="1">
                <a:solidFill>
                  <a:schemeClr val="tx1"/>
                </a:solidFill>
              </a:rPr>
              <a:t>untuk</a:t>
            </a:r>
            <a:r>
              <a:rPr lang="en-US" sz="1500" dirty="0">
                <a:solidFill>
                  <a:schemeClr val="tx1"/>
                </a:solidFill>
              </a:rPr>
              <a:t> </a:t>
            </a:r>
            <a:r>
              <a:rPr lang="en-US" sz="1500" dirty="0" err="1">
                <a:solidFill>
                  <a:schemeClr val="tx1"/>
                </a:solidFill>
              </a:rPr>
              <a:t>dapat</a:t>
            </a:r>
            <a:r>
              <a:rPr lang="en-US" sz="1500" dirty="0">
                <a:solidFill>
                  <a:schemeClr val="tx1"/>
                </a:solidFill>
              </a:rPr>
              <a:t> </a:t>
            </a:r>
            <a:r>
              <a:rPr lang="en-US" sz="1500" dirty="0" err="1">
                <a:solidFill>
                  <a:schemeClr val="tx1"/>
                </a:solidFill>
              </a:rPr>
              <a:t>digunakan</a:t>
            </a:r>
            <a:r>
              <a:rPr lang="en-US" sz="1500" dirty="0">
                <a:solidFill>
                  <a:schemeClr val="tx1"/>
                </a:solidFill>
              </a:rPr>
              <a:t> </a:t>
            </a:r>
            <a:r>
              <a:rPr lang="en-US" sz="1500" dirty="0" err="1">
                <a:solidFill>
                  <a:schemeClr val="tx1"/>
                </a:solidFill>
              </a:rPr>
              <a:t>sebagai</a:t>
            </a:r>
            <a:r>
              <a:rPr lang="en-US" sz="1500" dirty="0">
                <a:solidFill>
                  <a:schemeClr val="tx1"/>
                </a:solidFill>
              </a:rPr>
              <a:t> </a:t>
            </a:r>
            <a:r>
              <a:rPr lang="en-US" sz="1500" dirty="0" err="1">
                <a:solidFill>
                  <a:schemeClr val="tx1"/>
                </a:solidFill>
              </a:rPr>
              <a:t>featura</a:t>
            </a:r>
            <a:r>
              <a:rPr lang="en-US" sz="1500" dirty="0">
                <a:solidFill>
                  <a:schemeClr val="tx1"/>
                </a:solidFill>
              </a:rPr>
              <a:t> pada model ML</a:t>
            </a:r>
            <a:endParaRPr sz="1500" dirty="0">
              <a:solidFill>
                <a:schemeClr val="tx1"/>
              </a:solidFill>
            </a:endParaRPr>
          </a:p>
        </p:txBody>
      </p:sp>
      <p:pic>
        <p:nvPicPr>
          <p:cNvPr id="12" name="Picture 11">
            <a:extLst>
              <a:ext uri="{FF2B5EF4-FFF2-40B4-BE49-F238E27FC236}">
                <a16:creationId xmlns:a16="http://schemas.microsoft.com/office/drawing/2014/main" id="{ED4F465C-8E26-057D-42C8-7E76BB622964}"/>
              </a:ext>
            </a:extLst>
          </p:cNvPr>
          <p:cNvPicPr>
            <a:picLocks noChangeAspect="1"/>
          </p:cNvPicPr>
          <p:nvPr/>
        </p:nvPicPr>
        <p:blipFill>
          <a:blip r:embed="rId4"/>
          <a:stretch>
            <a:fillRect/>
          </a:stretch>
        </p:blipFill>
        <p:spPr>
          <a:xfrm>
            <a:off x="575288" y="1740178"/>
            <a:ext cx="3647797" cy="3231924"/>
          </a:xfrm>
          <a:prstGeom prst="rect">
            <a:avLst/>
          </a:prstGeom>
          <a:ln>
            <a:solidFill>
              <a:schemeClr val="accent5"/>
            </a:solidFill>
          </a:ln>
        </p:spPr>
      </p:pic>
    </p:spTree>
    <p:extLst>
      <p:ext uri="{BB962C8B-B14F-4D97-AF65-F5344CB8AC3E}">
        <p14:creationId xmlns:p14="http://schemas.microsoft.com/office/powerpoint/2010/main" val="681178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Cleaning &amp; Preprocessing</a:t>
            </a:r>
            <a:endParaRPr sz="1798">
              <a:solidFill>
                <a:schemeClr val="lt1"/>
              </a:solidFill>
              <a:latin typeface="Roboto"/>
              <a:ea typeface="Roboto"/>
              <a:cs typeface="Roboto"/>
              <a:sym typeface="Roboto"/>
            </a:endParaRPr>
          </a:p>
        </p:txBody>
      </p:sp>
      <p:sp>
        <p:nvSpPr>
          <p:cNvPr id="10" name="Google Shape;114;p27">
            <a:extLst>
              <a:ext uri="{FF2B5EF4-FFF2-40B4-BE49-F238E27FC236}">
                <a16:creationId xmlns:a16="http://schemas.microsoft.com/office/drawing/2014/main" id="{41B434A0-D0D2-311F-E8A5-CC685BA88117}"/>
              </a:ext>
            </a:extLst>
          </p:cNvPr>
          <p:cNvSpPr txBox="1">
            <a:spLocks noGrp="1"/>
          </p:cNvSpPr>
          <p:nvPr>
            <p:ph type="body" idx="1"/>
          </p:nvPr>
        </p:nvSpPr>
        <p:spPr>
          <a:xfrm>
            <a:off x="4908884" y="1834783"/>
            <a:ext cx="3763356" cy="1341842"/>
          </a:xfrm>
          <a:prstGeom prst="rect">
            <a:avLst/>
          </a:prstGeom>
        </p:spPr>
        <p:txBody>
          <a:bodyPr spcFirstLastPara="1" wrap="square" lIns="91425" tIns="91425" rIns="91425" bIns="91425" anchor="t" anchorCtr="0">
            <a:normAutofit fontScale="77500" lnSpcReduction="20000"/>
          </a:bodyPr>
          <a:lstStyle/>
          <a:p>
            <a:pPr marL="133350" lvl="0" indent="0" algn="ctr" rtl="0">
              <a:lnSpc>
                <a:spcPct val="170000"/>
              </a:lnSpc>
              <a:spcBef>
                <a:spcPts val="0"/>
              </a:spcBef>
              <a:spcAft>
                <a:spcPts val="0"/>
              </a:spcAft>
              <a:buClr>
                <a:schemeClr val="dk1"/>
              </a:buClr>
              <a:buSzPts val="1500"/>
              <a:buNone/>
            </a:pPr>
            <a:r>
              <a:rPr lang="en-US" sz="1500" dirty="0">
                <a:solidFill>
                  <a:schemeClr val="tx1"/>
                </a:solidFill>
              </a:rPr>
              <a:t>Kami juga </a:t>
            </a:r>
            <a:r>
              <a:rPr lang="en-US" sz="1500" dirty="0" err="1">
                <a:solidFill>
                  <a:schemeClr val="tx1"/>
                </a:solidFill>
              </a:rPr>
              <a:t>melakukan</a:t>
            </a:r>
            <a:r>
              <a:rPr lang="en-US" sz="1500" dirty="0">
                <a:solidFill>
                  <a:schemeClr val="tx1"/>
                </a:solidFill>
              </a:rPr>
              <a:t> feature encoding </a:t>
            </a:r>
            <a:r>
              <a:rPr lang="en-US" sz="1500" dirty="0" err="1">
                <a:solidFill>
                  <a:schemeClr val="tx1"/>
                </a:solidFill>
              </a:rPr>
              <a:t>untuk</a:t>
            </a:r>
            <a:r>
              <a:rPr lang="en-US" sz="1500" dirty="0">
                <a:solidFill>
                  <a:schemeClr val="tx1"/>
                </a:solidFill>
              </a:rPr>
              <a:t> </a:t>
            </a:r>
            <a:r>
              <a:rPr lang="en-US" sz="1500" dirty="0" err="1">
                <a:solidFill>
                  <a:schemeClr val="tx1"/>
                </a:solidFill>
              </a:rPr>
              <a:t>merubah</a:t>
            </a:r>
            <a:r>
              <a:rPr lang="en-US" sz="1500" dirty="0">
                <a:solidFill>
                  <a:schemeClr val="tx1"/>
                </a:solidFill>
              </a:rPr>
              <a:t> data </a:t>
            </a:r>
            <a:r>
              <a:rPr lang="en-US" sz="1500" dirty="0" err="1">
                <a:solidFill>
                  <a:schemeClr val="tx1"/>
                </a:solidFill>
              </a:rPr>
              <a:t>kategori</a:t>
            </a:r>
            <a:r>
              <a:rPr lang="en-US" sz="1500" dirty="0">
                <a:solidFill>
                  <a:schemeClr val="tx1"/>
                </a:solidFill>
              </a:rPr>
              <a:t> pada </a:t>
            </a:r>
            <a:r>
              <a:rPr lang="en-US" sz="1500" dirty="0" err="1">
                <a:solidFill>
                  <a:schemeClr val="tx1"/>
                </a:solidFill>
              </a:rPr>
              <a:t>kolom</a:t>
            </a:r>
            <a:r>
              <a:rPr lang="en-US" sz="1500" dirty="0">
                <a:solidFill>
                  <a:schemeClr val="tx1"/>
                </a:solidFill>
              </a:rPr>
              <a:t> gender </a:t>
            </a:r>
            <a:r>
              <a:rPr lang="en-US" sz="1500" dirty="0" err="1">
                <a:solidFill>
                  <a:schemeClr val="tx1"/>
                </a:solidFill>
              </a:rPr>
              <a:t>menjadi</a:t>
            </a:r>
            <a:r>
              <a:rPr lang="en-US" sz="1500" dirty="0">
                <a:solidFill>
                  <a:schemeClr val="tx1"/>
                </a:solidFill>
              </a:rPr>
              <a:t> data </a:t>
            </a:r>
            <a:r>
              <a:rPr lang="en-US" sz="1500" dirty="0" err="1">
                <a:solidFill>
                  <a:schemeClr val="tx1"/>
                </a:solidFill>
              </a:rPr>
              <a:t>numerik</a:t>
            </a:r>
            <a:r>
              <a:rPr lang="en-US" sz="1500" dirty="0">
                <a:solidFill>
                  <a:schemeClr val="tx1"/>
                </a:solidFill>
              </a:rPr>
              <a:t> agar </a:t>
            </a:r>
            <a:r>
              <a:rPr lang="en-US" sz="1500" dirty="0" err="1">
                <a:solidFill>
                  <a:schemeClr val="tx1"/>
                </a:solidFill>
              </a:rPr>
              <a:t>dapat</a:t>
            </a:r>
            <a:r>
              <a:rPr lang="en-US" sz="1500" dirty="0">
                <a:solidFill>
                  <a:schemeClr val="tx1"/>
                </a:solidFill>
              </a:rPr>
              <a:t> </a:t>
            </a:r>
            <a:r>
              <a:rPr lang="en-US" sz="1500" dirty="0" err="1">
                <a:solidFill>
                  <a:schemeClr val="tx1"/>
                </a:solidFill>
              </a:rPr>
              <a:t>digunakan</a:t>
            </a:r>
            <a:r>
              <a:rPr lang="en-US" sz="1500" dirty="0">
                <a:solidFill>
                  <a:schemeClr val="tx1"/>
                </a:solidFill>
              </a:rPr>
              <a:t> pada </a:t>
            </a:r>
            <a:r>
              <a:rPr lang="en-US" sz="1500" dirty="0" err="1">
                <a:solidFill>
                  <a:schemeClr val="tx1"/>
                </a:solidFill>
              </a:rPr>
              <a:t>permodelan</a:t>
            </a:r>
            <a:r>
              <a:rPr lang="en-US" sz="1500" dirty="0">
                <a:solidFill>
                  <a:schemeClr val="tx1"/>
                </a:solidFill>
              </a:rPr>
              <a:t> ML</a:t>
            </a:r>
            <a:endParaRPr sz="1500" dirty="0">
              <a:solidFill>
                <a:schemeClr val="tx1"/>
              </a:solidFill>
            </a:endParaRPr>
          </a:p>
        </p:txBody>
      </p:sp>
      <p:pic>
        <p:nvPicPr>
          <p:cNvPr id="6" name="Picture 5">
            <a:extLst>
              <a:ext uri="{FF2B5EF4-FFF2-40B4-BE49-F238E27FC236}">
                <a16:creationId xmlns:a16="http://schemas.microsoft.com/office/drawing/2014/main" id="{AB348CDA-28FF-15B0-EE56-750B7ACC74FE}"/>
              </a:ext>
            </a:extLst>
          </p:cNvPr>
          <p:cNvPicPr>
            <a:picLocks noChangeAspect="1"/>
          </p:cNvPicPr>
          <p:nvPr/>
        </p:nvPicPr>
        <p:blipFill>
          <a:blip r:embed="rId3"/>
          <a:stretch>
            <a:fillRect/>
          </a:stretch>
        </p:blipFill>
        <p:spPr>
          <a:xfrm>
            <a:off x="420885" y="764834"/>
            <a:ext cx="4487999" cy="3686199"/>
          </a:xfrm>
          <a:prstGeom prst="rect">
            <a:avLst/>
          </a:prstGeom>
          <a:ln>
            <a:solidFill>
              <a:schemeClr val="accent5"/>
            </a:solidFill>
          </a:ln>
        </p:spPr>
      </p:pic>
    </p:spTree>
    <p:extLst>
      <p:ext uri="{BB962C8B-B14F-4D97-AF65-F5344CB8AC3E}">
        <p14:creationId xmlns:p14="http://schemas.microsoft.com/office/powerpoint/2010/main" val="2699602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Cleaning &amp; Preprocessing</a:t>
            </a:r>
            <a:endParaRPr sz="1798">
              <a:solidFill>
                <a:schemeClr val="lt1"/>
              </a:solidFill>
              <a:latin typeface="Roboto"/>
              <a:ea typeface="Roboto"/>
              <a:cs typeface="Roboto"/>
              <a:sym typeface="Roboto"/>
            </a:endParaRPr>
          </a:p>
        </p:txBody>
      </p:sp>
      <p:sp>
        <p:nvSpPr>
          <p:cNvPr id="10" name="Google Shape;114;p27">
            <a:extLst>
              <a:ext uri="{FF2B5EF4-FFF2-40B4-BE49-F238E27FC236}">
                <a16:creationId xmlns:a16="http://schemas.microsoft.com/office/drawing/2014/main" id="{41B434A0-D0D2-311F-E8A5-CC685BA88117}"/>
              </a:ext>
            </a:extLst>
          </p:cNvPr>
          <p:cNvSpPr txBox="1">
            <a:spLocks noGrp="1"/>
          </p:cNvSpPr>
          <p:nvPr>
            <p:ph type="body" idx="1"/>
          </p:nvPr>
        </p:nvSpPr>
        <p:spPr>
          <a:xfrm>
            <a:off x="2774322" y="2471987"/>
            <a:ext cx="3763356" cy="1341842"/>
          </a:xfrm>
          <a:prstGeom prst="rect">
            <a:avLst/>
          </a:prstGeom>
        </p:spPr>
        <p:txBody>
          <a:bodyPr spcFirstLastPara="1" wrap="square" lIns="91425" tIns="91425" rIns="91425" bIns="91425" anchor="t" anchorCtr="0">
            <a:normAutofit/>
          </a:bodyPr>
          <a:lstStyle/>
          <a:p>
            <a:pPr marL="133350" lvl="0" indent="0" algn="ctr" rtl="0">
              <a:lnSpc>
                <a:spcPct val="100000"/>
              </a:lnSpc>
              <a:spcBef>
                <a:spcPts val="0"/>
              </a:spcBef>
              <a:spcAft>
                <a:spcPts val="0"/>
              </a:spcAft>
              <a:buClr>
                <a:schemeClr val="dk1"/>
              </a:buClr>
              <a:buSzPts val="1500"/>
              <a:buNone/>
            </a:pPr>
            <a:r>
              <a:rPr lang="en-US" sz="1500" dirty="0">
                <a:solidFill>
                  <a:schemeClr val="tx1"/>
                </a:solidFill>
              </a:rPr>
              <a:t>Kami </a:t>
            </a:r>
            <a:r>
              <a:rPr lang="en-US" sz="1500" dirty="0" err="1">
                <a:solidFill>
                  <a:schemeClr val="tx1"/>
                </a:solidFill>
              </a:rPr>
              <a:t>melakukan</a:t>
            </a:r>
            <a:r>
              <a:rPr lang="en-US" sz="1500" dirty="0">
                <a:solidFill>
                  <a:schemeClr val="tx1"/>
                </a:solidFill>
              </a:rPr>
              <a:t> </a:t>
            </a:r>
            <a:r>
              <a:rPr lang="en-US" sz="1500" dirty="0" err="1">
                <a:solidFill>
                  <a:schemeClr val="tx1"/>
                </a:solidFill>
              </a:rPr>
              <a:t>penamaan</a:t>
            </a:r>
            <a:r>
              <a:rPr lang="en-US" sz="1500" dirty="0">
                <a:solidFill>
                  <a:schemeClr val="tx1"/>
                </a:solidFill>
              </a:rPr>
              <a:t> </a:t>
            </a:r>
            <a:r>
              <a:rPr lang="en-US" sz="1500" dirty="0" err="1">
                <a:solidFill>
                  <a:schemeClr val="tx1"/>
                </a:solidFill>
              </a:rPr>
              <a:t>ulang</a:t>
            </a:r>
            <a:r>
              <a:rPr lang="en-US" sz="1500" dirty="0">
                <a:solidFill>
                  <a:schemeClr val="tx1"/>
                </a:solidFill>
              </a:rPr>
              <a:t> pada </a:t>
            </a:r>
            <a:r>
              <a:rPr lang="en-US" sz="1500" dirty="0" err="1">
                <a:solidFill>
                  <a:schemeClr val="tx1"/>
                </a:solidFill>
              </a:rPr>
              <a:t>semua</a:t>
            </a:r>
            <a:r>
              <a:rPr lang="en-US" sz="1500" dirty="0">
                <a:solidFill>
                  <a:schemeClr val="tx1"/>
                </a:solidFill>
              </a:rPr>
              <a:t> </a:t>
            </a:r>
            <a:r>
              <a:rPr lang="en-US" sz="1500" dirty="0" err="1">
                <a:solidFill>
                  <a:schemeClr val="tx1"/>
                </a:solidFill>
              </a:rPr>
              <a:t>kolom</a:t>
            </a:r>
            <a:r>
              <a:rPr lang="en-US" sz="1500" dirty="0">
                <a:solidFill>
                  <a:schemeClr val="tx1"/>
                </a:solidFill>
              </a:rPr>
              <a:t> </a:t>
            </a:r>
            <a:r>
              <a:rPr lang="en-US" sz="1500" dirty="0" err="1">
                <a:solidFill>
                  <a:schemeClr val="tx1"/>
                </a:solidFill>
              </a:rPr>
              <a:t>menggunakan</a:t>
            </a:r>
            <a:r>
              <a:rPr lang="en-US" sz="1500" dirty="0">
                <a:solidFill>
                  <a:schemeClr val="tx1"/>
                </a:solidFill>
              </a:rPr>
              <a:t> style snake, agar </a:t>
            </a:r>
            <a:r>
              <a:rPr lang="en-US" sz="1500" dirty="0" err="1">
                <a:solidFill>
                  <a:schemeClr val="tx1"/>
                </a:solidFill>
              </a:rPr>
              <a:t>penulisan</a:t>
            </a:r>
            <a:r>
              <a:rPr lang="en-US" sz="1500" dirty="0">
                <a:solidFill>
                  <a:schemeClr val="tx1"/>
                </a:solidFill>
              </a:rPr>
              <a:t> </a:t>
            </a:r>
            <a:r>
              <a:rPr lang="en-US" sz="1500" dirty="0" err="1">
                <a:solidFill>
                  <a:schemeClr val="tx1"/>
                </a:solidFill>
              </a:rPr>
              <a:t>menjadi</a:t>
            </a:r>
            <a:r>
              <a:rPr lang="en-US" sz="1500" dirty="0">
                <a:solidFill>
                  <a:schemeClr val="tx1"/>
                </a:solidFill>
              </a:rPr>
              <a:t> </a:t>
            </a:r>
            <a:r>
              <a:rPr lang="en-US" sz="1500" dirty="0" err="1">
                <a:solidFill>
                  <a:schemeClr val="tx1"/>
                </a:solidFill>
              </a:rPr>
              <a:t>lebih</a:t>
            </a:r>
            <a:r>
              <a:rPr lang="en-US" sz="1500" dirty="0">
                <a:solidFill>
                  <a:schemeClr val="tx1"/>
                </a:solidFill>
              </a:rPr>
              <a:t> </a:t>
            </a:r>
            <a:r>
              <a:rPr lang="en-US" sz="1500" dirty="0" err="1">
                <a:solidFill>
                  <a:schemeClr val="tx1"/>
                </a:solidFill>
              </a:rPr>
              <a:t>seragam</a:t>
            </a:r>
            <a:endParaRPr sz="1500" dirty="0">
              <a:solidFill>
                <a:schemeClr val="tx1"/>
              </a:solidFill>
            </a:endParaRPr>
          </a:p>
        </p:txBody>
      </p:sp>
      <p:pic>
        <p:nvPicPr>
          <p:cNvPr id="3" name="Picture 2">
            <a:extLst>
              <a:ext uri="{FF2B5EF4-FFF2-40B4-BE49-F238E27FC236}">
                <a16:creationId xmlns:a16="http://schemas.microsoft.com/office/drawing/2014/main" id="{92F6B3CF-ADE1-814E-34BA-E53162744840}"/>
              </a:ext>
            </a:extLst>
          </p:cNvPr>
          <p:cNvPicPr>
            <a:picLocks noChangeAspect="1"/>
          </p:cNvPicPr>
          <p:nvPr/>
        </p:nvPicPr>
        <p:blipFill>
          <a:blip r:embed="rId3"/>
          <a:stretch>
            <a:fillRect/>
          </a:stretch>
        </p:blipFill>
        <p:spPr>
          <a:xfrm>
            <a:off x="1431337" y="1420387"/>
            <a:ext cx="6449325" cy="828791"/>
          </a:xfrm>
          <a:prstGeom prst="rect">
            <a:avLst/>
          </a:prstGeom>
          <a:ln>
            <a:solidFill>
              <a:schemeClr val="accent5"/>
            </a:solidFill>
          </a:ln>
        </p:spPr>
      </p:pic>
    </p:spTree>
    <p:extLst>
      <p:ext uri="{BB962C8B-B14F-4D97-AF65-F5344CB8AC3E}">
        <p14:creationId xmlns:p14="http://schemas.microsoft.com/office/powerpoint/2010/main" val="1220466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Cleaning &amp; Preprocessing</a:t>
            </a:r>
            <a:endParaRPr sz="1798">
              <a:solidFill>
                <a:schemeClr val="lt1"/>
              </a:solidFill>
              <a:latin typeface="Roboto"/>
              <a:ea typeface="Roboto"/>
              <a:cs typeface="Roboto"/>
              <a:sym typeface="Roboto"/>
            </a:endParaRPr>
          </a:p>
        </p:txBody>
      </p:sp>
      <p:sp>
        <p:nvSpPr>
          <p:cNvPr id="10" name="Google Shape;114;p27">
            <a:extLst>
              <a:ext uri="{FF2B5EF4-FFF2-40B4-BE49-F238E27FC236}">
                <a16:creationId xmlns:a16="http://schemas.microsoft.com/office/drawing/2014/main" id="{41B434A0-D0D2-311F-E8A5-CC685BA88117}"/>
              </a:ext>
            </a:extLst>
          </p:cNvPr>
          <p:cNvSpPr txBox="1">
            <a:spLocks noGrp="1"/>
          </p:cNvSpPr>
          <p:nvPr>
            <p:ph type="body" idx="1"/>
          </p:nvPr>
        </p:nvSpPr>
        <p:spPr>
          <a:xfrm>
            <a:off x="2690322" y="2656461"/>
            <a:ext cx="3763356" cy="1119472"/>
          </a:xfrm>
          <a:prstGeom prst="rect">
            <a:avLst/>
          </a:prstGeom>
        </p:spPr>
        <p:txBody>
          <a:bodyPr spcFirstLastPara="1" wrap="square" lIns="91425" tIns="91425" rIns="91425" bIns="91425" anchor="t" anchorCtr="0">
            <a:normAutofit/>
          </a:bodyPr>
          <a:lstStyle/>
          <a:p>
            <a:pPr marL="133350" lvl="0" indent="0" algn="ctr" rtl="0">
              <a:lnSpc>
                <a:spcPct val="100000"/>
              </a:lnSpc>
              <a:spcBef>
                <a:spcPts val="0"/>
              </a:spcBef>
              <a:spcAft>
                <a:spcPts val="0"/>
              </a:spcAft>
              <a:buClr>
                <a:schemeClr val="dk1"/>
              </a:buClr>
              <a:buSzPts val="1500"/>
              <a:buNone/>
            </a:pPr>
            <a:r>
              <a:rPr lang="en-US" sz="1500" dirty="0">
                <a:solidFill>
                  <a:schemeClr val="tx1"/>
                </a:solidFill>
              </a:rPr>
              <a:t>Kami </a:t>
            </a:r>
            <a:r>
              <a:rPr lang="en-US" sz="1500" dirty="0" err="1">
                <a:solidFill>
                  <a:schemeClr val="tx1"/>
                </a:solidFill>
              </a:rPr>
              <a:t>melakukan</a:t>
            </a:r>
            <a:r>
              <a:rPr lang="en-US" sz="1500" dirty="0">
                <a:solidFill>
                  <a:schemeClr val="tx1"/>
                </a:solidFill>
              </a:rPr>
              <a:t> split data </a:t>
            </a:r>
            <a:r>
              <a:rPr lang="en-US" sz="1500" dirty="0" err="1">
                <a:solidFill>
                  <a:schemeClr val="tx1"/>
                </a:solidFill>
              </a:rPr>
              <a:t>menjadi</a:t>
            </a:r>
            <a:r>
              <a:rPr lang="en-US" sz="1500" dirty="0">
                <a:solidFill>
                  <a:schemeClr val="tx1"/>
                </a:solidFill>
              </a:rPr>
              <a:t> 2 </a:t>
            </a:r>
            <a:r>
              <a:rPr lang="en-US" sz="1500" dirty="0" err="1">
                <a:solidFill>
                  <a:schemeClr val="tx1"/>
                </a:solidFill>
              </a:rPr>
              <a:t>yaitu</a:t>
            </a:r>
            <a:r>
              <a:rPr lang="en-US" sz="1500" dirty="0">
                <a:solidFill>
                  <a:schemeClr val="tx1"/>
                </a:solidFill>
              </a:rPr>
              <a:t> data </a:t>
            </a:r>
            <a:r>
              <a:rPr lang="en-US" sz="1500" dirty="0" err="1">
                <a:solidFill>
                  <a:schemeClr val="tx1"/>
                </a:solidFill>
              </a:rPr>
              <a:t>dari</a:t>
            </a:r>
            <a:r>
              <a:rPr lang="en-US" sz="1500" dirty="0">
                <a:solidFill>
                  <a:schemeClr val="tx1"/>
                </a:solidFill>
              </a:rPr>
              <a:t> </a:t>
            </a:r>
            <a:r>
              <a:rPr lang="en-US" sz="1500" dirty="0" err="1">
                <a:solidFill>
                  <a:schemeClr val="tx1"/>
                </a:solidFill>
              </a:rPr>
              <a:t>kolom</a:t>
            </a:r>
            <a:r>
              <a:rPr lang="en-US" sz="1500" dirty="0">
                <a:solidFill>
                  <a:schemeClr val="tx1"/>
                </a:solidFill>
              </a:rPr>
              <a:t> </a:t>
            </a:r>
            <a:r>
              <a:rPr lang="en-US" sz="1500" dirty="0" err="1">
                <a:solidFill>
                  <a:schemeClr val="tx1"/>
                </a:solidFill>
              </a:rPr>
              <a:t>kolom</a:t>
            </a:r>
            <a:r>
              <a:rPr lang="en-US" sz="1500" dirty="0">
                <a:solidFill>
                  <a:schemeClr val="tx1"/>
                </a:solidFill>
              </a:rPr>
              <a:t> yang </a:t>
            </a:r>
            <a:r>
              <a:rPr lang="en-US" sz="1500" dirty="0" err="1">
                <a:solidFill>
                  <a:schemeClr val="tx1"/>
                </a:solidFill>
              </a:rPr>
              <a:t>akan</a:t>
            </a:r>
            <a:r>
              <a:rPr lang="en-US" sz="1500" dirty="0">
                <a:solidFill>
                  <a:schemeClr val="tx1"/>
                </a:solidFill>
              </a:rPr>
              <a:t> </a:t>
            </a:r>
            <a:r>
              <a:rPr lang="en-US" sz="1500" dirty="0" err="1">
                <a:solidFill>
                  <a:schemeClr val="tx1"/>
                </a:solidFill>
              </a:rPr>
              <a:t>dijadikan</a:t>
            </a:r>
            <a:r>
              <a:rPr lang="en-US" sz="1500" dirty="0">
                <a:solidFill>
                  <a:schemeClr val="tx1"/>
                </a:solidFill>
              </a:rPr>
              <a:t> feature, dan data target yang </a:t>
            </a:r>
            <a:r>
              <a:rPr lang="en-US" sz="1500" dirty="0" err="1">
                <a:solidFill>
                  <a:schemeClr val="tx1"/>
                </a:solidFill>
              </a:rPr>
              <a:t>berisikan</a:t>
            </a:r>
            <a:r>
              <a:rPr lang="en-US" sz="1500" dirty="0">
                <a:solidFill>
                  <a:schemeClr val="tx1"/>
                </a:solidFill>
              </a:rPr>
              <a:t> </a:t>
            </a:r>
            <a:r>
              <a:rPr lang="en-US" sz="1500" dirty="0" err="1">
                <a:solidFill>
                  <a:schemeClr val="tx1"/>
                </a:solidFill>
              </a:rPr>
              <a:t>ads_click</a:t>
            </a:r>
            <a:endParaRPr sz="1500" dirty="0">
              <a:solidFill>
                <a:schemeClr val="tx1"/>
              </a:solidFill>
            </a:endParaRPr>
          </a:p>
        </p:txBody>
      </p:sp>
      <p:pic>
        <p:nvPicPr>
          <p:cNvPr id="5" name="Picture 4">
            <a:extLst>
              <a:ext uri="{FF2B5EF4-FFF2-40B4-BE49-F238E27FC236}">
                <a16:creationId xmlns:a16="http://schemas.microsoft.com/office/drawing/2014/main" id="{5B3E6338-24EB-20C7-FB38-768712B7BD27}"/>
              </a:ext>
            </a:extLst>
          </p:cNvPr>
          <p:cNvPicPr>
            <a:picLocks noChangeAspect="1"/>
          </p:cNvPicPr>
          <p:nvPr/>
        </p:nvPicPr>
        <p:blipFill>
          <a:blip r:embed="rId3"/>
          <a:stretch>
            <a:fillRect/>
          </a:stretch>
        </p:blipFill>
        <p:spPr>
          <a:xfrm>
            <a:off x="661442" y="1339639"/>
            <a:ext cx="7821116" cy="876422"/>
          </a:xfrm>
          <a:prstGeom prst="rect">
            <a:avLst/>
          </a:prstGeom>
          <a:ln>
            <a:solidFill>
              <a:schemeClr val="accent5"/>
            </a:solidFill>
          </a:ln>
        </p:spPr>
      </p:pic>
    </p:spTree>
    <p:extLst>
      <p:ext uri="{BB962C8B-B14F-4D97-AF65-F5344CB8AC3E}">
        <p14:creationId xmlns:p14="http://schemas.microsoft.com/office/powerpoint/2010/main" val="421117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Modeling</a:t>
            </a:r>
            <a:endParaRPr sz="1798">
              <a:solidFill>
                <a:schemeClr val="lt1"/>
              </a:solidFill>
              <a:latin typeface="Roboto"/>
              <a:ea typeface="Roboto"/>
              <a:cs typeface="Roboto"/>
              <a:sym typeface="Roboto"/>
            </a:endParaRPr>
          </a:p>
        </p:txBody>
      </p:sp>
      <p:pic>
        <p:nvPicPr>
          <p:cNvPr id="6" name="Picture 5">
            <a:extLst>
              <a:ext uri="{FF2B5EF4-FFF2-40B4-BE49-F238E27FC236}">
                <a16:creationId xmlns:a16="http://schemas.microsoft.com/office/drawing/2014/main" id="{F5B5FA1E-A63F-80CC-31D7-BB36DC798A62}"/>
              </a:ext>
            </a:extLst>
          </p:cNvPr>
          <p:cNvPicPr>
            <a:picLocks noChangeAspect="1"/>
          </p:cNvPicPr>
          <p:nvPr/>
        </p:nvPicPr>
        <p:blipFill>
          <a:blip r:embed="rId3"/>
          <a:stretch>
            <a:fillRect/>
          </a:stretch>
        </p:blipFill>
        <p:spPr>
          <a:xfrm>
            <a:off x="675013" y="899091"/>
            <a:ext cx="7793971" cy="1515027"/>
          </a:xfrm>
          <a:prstGeom prst="rect">
            <a:avLst/>
          </a:prstGeom>
          <a:ln>
            <a:solidFill>
              <a:schemeClr val="accent5"/>
            </a:solidFill>
          </a:ln>
        </p:spPr>
      </p:pic>
      <p:sp>
        <p:nvSpPr>
          <p:cNvPr id="7" name="Google Shape;114;p27">
            <a:extLst>
              <a:ext uri="{FF2B5EF4-FFF2-40B4-BE49-F238E27FC236}">
                <a16:creationId xmlns:a16="http://schemas.microsoft.com/office/drawing/2014/main" id="{8A9A16CC-DB36-BADB-33D3-C724D2CEF12F}"/>
              </a:ext>
            </a:extLst>
          </p:cNvPr>
          <p:cNvSpPr txBox="1">
            <a:spLocks noGrp="1"/>
          </p:cNvSpPr>
          <p:nvPr>
            <p:ph type="body" idx="1"/>
          </p:nvPr>
        </p:nvSpPr>
        <p:spPr>
          <a:xfrm>
            <a:off x="2989537" y="2729382"/>
            <a:ext cx="3164925" cy="1290387"/>
          </a:xfrm>
          <a:prstGeom prst="rect">
            <a:avLst/>
          </a:prstGeom>
        </p:spPr>
        <p:txBody>
          <a:bodyPr spcFirstLastPara="1" wrap="square" lIns="91425" tIns="91425" rIns="91425" bIns="91425" anchor="t" anchorCtr="0">
            <a:normAutofit/>
          </a:bodyPr>
          <a:lstStyle/>
          <a:p>
            <a:pPr marL="133350" lvl="0" indent="0" algn="ctr" rtl="0">
              <a:spcBef>
                <a:spcPts val="0"/>
              </a:spcBef>
              <a:spcAft>
                <a:spcPts val="0"/>
              </a:spcAft>
              <a:buClr>
                <a:schemeClr val="dk1"/>
              </a:buClr>
              <a:buSzPts val="1500"/>
              <a:buNone/>
            </a:pPr>
            <a:r>
              <a:rPr lang="en-US" sz="1500" dirty="0">
                <a:solidFill>
                  <a:schemeClr val="tx1"/>
                </a:solidFill>
              </a:rPr>
              <a:t>Kita </a:t>
            </a:r>
            <a:r>
              <a:rPr lang="en-US" sz="1500" dirty="0" err="1">
                <a:solidFill>
                  <a:schemeClr val="tx1"/>
                </a:solidFill>
              </a:rPr>
              <a:t>lakukan</a:t>
            </a:r>
            <a:r>
              <a:rPr lang="en-US" sz="1500" dirty="0">
                <a:solidFill>
                  <a:schemeClr val="tx1"/>
                </a:solidFill>
              </a:rPr>
              <a:t> </a:t>
            </a:r>
            <a:r>
              <a:rPr lang="en-US" sz="1500" dirty="0" err="1">
                <a:solidFill>
                  <a:schemeClr val="tx1"/>
                </a:solidFill>
              </a:rPr>
              <a:t>seleksi</a:t>
            </a:r>
            <a:r>
              <a:rPr lang="en-US" sz="1500" dirty="0">
                <a:solidFill>
                  <a:schemeClr val="tx1"/>
                </a:solidFill>
              </a:rPr>
              <a:t> feature dan split data </a:t>
            </a:r>
            <a:r>
              <a:rPr lang="en-US" sz="1500" dirty="0" err="1">
                <a:solidFill>
                  <a:schemeClr val="tx1"/>
                </a:solidFill>
              </a:rPr>
              <a:t>menjadi</a:t>
            </a:r>
            <a:r>
              <a:rPr lang="en-US" sz="1500" dirty="0">
                <a:solidFill>
                  <a:schemeClr val="tx1"/>
                </a:solidFill>
              </a:rPr>
              <a:t> data train </a:t>
            </a:r>
            <a:r>
              <a:rPr lang="en-US" sz="1500" dirty="0" err="1">
                <a:solidFill>
                  <a:schemeClr val="tx1"/>
                </a:solidFill>
              </a:rPr>
              <a:t>dandata</a:t>
            </a:r>
            <a:r>
              <a:rPr lang="en-US" sz="1500" dirty="0">
                <a:solidFill>
                  <a:schemeClr val="tx1"/>
                </a:solidFill>
              </a:rPr>
              <a:t> test </a:t>
            </a:r>
            <a:r>
              <a:rPr lang="en-US" sz="1500" dirty="0" err="1">
                <a:solidFill>
                  <a:schemeClr val="tx1"/>
                </a:solidFill>
              </a:rPr>
              <a:t>dengan</a:t>
            </a:r>
            <a:r>
              <a:rPr lang="en-US" sz="1500" dirty="0">
                <a:solidFill>
                  <a:schemeClr val="tx1"/>
                </a:solidFill>
              </a:rPr>
              <a:t> </a:t>
            </a:r>
            <a:r>
              <a:rPr lang="en-US" sz="1500" dirty="0" err="1">
                <a:solidFill>
                  <a:schemeClr val="tx1"/>
                </a:solidFill>
              </a:rPr>
              <a:t>perbandingan</a:t>
            </a:r>
            <a:r>
              <a:rPr lang="en-US" sz="1500" dirty="0">
                <a:solidFill>
                  <a:schemeClr val="tx1"/>
                </a:solidFill>
              </a:rPr>
              <a:t> 70:30</a:t>
            </a:r>
            <a:endParaRPr sz="1500" dirty="0">
              <a:solidFill>
                <a:schemeClr val="tx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Modeling</a:t>
            </a:r>
            <a:endParaRPr sz="1798">
              <a:solidFill>
                <a:schemeClr val="lt1"/>
              </a:solidFill>
              <a:latin typeface="Roboto"/>
              <a:ea typeface="Roboto"/>
              <a:cs typeface="Roboto"/>
              <a:sym typeface="Roboto"/>
            </a:endParaRPr>
          </a:p>
        </p:txBody>
      </p:sp>
      <p:sp>
        <p:nvSpPr>
          <p:cNvPr id="7" name="Google Shape;114;p27">
            <a:extLst>
              <a:ext uri="{FF2B5EF4-FFF2-40B4-BE49-F238E27FC236}">
                <a16:creationId xmlns:a16="http://schemas.microsoft.com/office/drawing/2014/main" id="{8A9A16CC-DB36-BADB-33D3-C724D2CEF12F}"/>
              </a:ext>
            </a:extLst>
          </p:cNvPr>
          <p:cNvSpPr txBox="1">
            <a:spLocks noGrp="1"/>
          </p:cNvSpPr>
          <p:nvPr>
            <p:ph type="body" idx="1"/>
          </p:nvPr>
        </p:nvSpPr>
        <p:spPr>
          <a:xfrm>
            <a:off x="4955617" y="1932573"/>
            <a:ext cx="3346172" cy="1399423"/>
          </a:xfrm>
          <a:prstGeom prst="rect">
            <a:avLst/>
          </a:prstGeom>
        </p:spPr>
        <p:txBody>
          <a:bodyPr spcFirstLastPara="1" wrap="square" lIns="91425" tIns="91425" rIns="91425" bIns="91425" anchor="t" anchorCtr="0">
            <a:normAutofit lnSpcReduction="10000"/>
          </a:bodyPr>
          <a:lstStyle/>
          <a:p>
            <a:pPr marL="133350" lvl="0" indent="0" algn="ctr" rtl="0">
              <a:spcBef>
                <a:spcPts val="0"/>
              </a:spcBef>
              <a:spcAft>
                <a:spcPts val="0"/>
              </a:spcAft>
              <a:buClr>
                <a:schemeClr val="dk1"/>
              </a:buClr>
              <a:buSzPts val="1500"/>
              <a:buNone/>
            </a:pPr>
            <a:r>
              <a:rPr lang="en-US" sz="1500" dirty="0" err="1">
                <a:solidFill>
                  <a:schemeClr val="tx1"/>
                </a:solidFill>
              </a:rPr>
              <a:t>Melakukan</a:t>
            </a:r>
            <a:r>
              <a:rPr lang="en-US" sz="1500" dirty="0">
                <a:solidFill>
                  <a:schemeClr val="tx1"/>
                </a:solidFill>
              </a:rPr>
              <a:t> modelling pada data train </a:t>
            </a:r>
            <a:r>
              <a:rPr lang="en-US" sz="1500" dirty="0" err="1">
                <a:solidFill>
                  <a:schemeClr val="tx1"/>
                </a:solidFill>
              </a:rPr>
              <a:t>meggunakan</a:t>
            </a:r>
            <a:r>
              <a:rPr lang="en-US" sz="1500" dirty="0">
                <a:solidFill>
                  <a:schemeClr val="tx1"/>
                </a:solidFill>
              </a:rPr>
              <a:t> 4 </a:t>
            </a:r>
            <a:r>
              <a:rPr lang="en-US" sz="1500" dirty="0" err="1">
                <a:solidFill>
                  <a:schemeClr val="tx1"/>
                </a:solidFill>
              </a:rPr>
              <a:t>jenis</a:t>
            </a:r>
            <a:r>
              <a:rPr lang="en-US" sz="1500" dirty="0">
                <a:solidFill>
                  <a:schemeClr val="tx1"/>
                </a:solidFill>
              </a:rPr>
              <a:t> model machine learning dan </a:t>
            </a:r>
            <a:r>
              <a:rPr lang="en-US" sz="1500" dirty="0" err="1">
                <a:solidFill>
                  <a:schemeClr val="tx1"/>
                </a:solidFill>
              </a:rPr>
              <a:t>melakukan</a:t>
            </a:r>
            <a:r>
              <a:rPr lang="en-US" sz="1500" dirty="0">
                <a:solidFill>
                  <a:schemeClr val="tx1"/>
                </a:solidFill>
              </a:rPr>
              <a:t> </a:t>
            </a:r>
            <a:r>
              <a:rPr lang="en-US" sz="1500" dirty="0" err="1">
                <a:solidFill>
                  <a:schemeClr val="tx1"/>
                </a:solidFill>
              </a:rPr>
              <a:t>evaluasi</a:t>
            </a:r>
            <a:r>
              <a:rPr lang="en-US" sz="1500" dirty="0">
                <a:solidFill>
                  <a:schemeClr val="tx1"/>
                </a:solidFill>
              </a:rPr>
              <a:t> </a:t>
            </a:r>
            <a:r>
              <a:rPr lang="en-US" sz="1500" dirty="0" err="1">
                <a:solidFill>
                  <a:schemeClr val="tx1"/>
                </a:solidFill>
              </a:rPr>
              <a:t>hasil</a:t>
            </a:r>
            <a:r>
              <a:rPr lang="en-US" sz="1500" dirty="0">
                <a:solidFill>
                  <a:schemeClr val="tx1"/>
                </a:solidFill>
              </a:rPr>
              <a:t> </a:t>
            </a:r>
            <a:r>
              <a:rPr lang="en-US" sz="1500" dirty="0" err="1">
                <a:solidFill>
                  <a:schemeClr val="tx1"/>
                </a:solidFill>
              </a:rPr>
              <a:t>akurasi</a:t>
            </a:r>
            <a:r>
              <a:rPr lang="en-US" sz="1500" dirty="0">
                <a:solidFill>
                  <a:schemeClr val="tx1"/>
                </a:solidFill>
              </a:rPr>
              <a:t>, </a:t>
            </a:r>
            <a:r>
              <a:rPr lang="en-US" sz="1500" dirty="0" err="1">
                <a:solidFill>
                  <a:schemeClr val="tx1"/>
                </a:solidFill>
              </a:rPr>
              <a:t>presisi</a:t>
            </a:r>
            <a:r>
              <a:rPr lang="en-US" sz="1500" dirty="0">
                <a:solidFill>
                  <a:schemeClr val="tx1"/>
                </a:solidFill>
              </a:rPr>
              <a:t>, recall, f1, dan AUC </a:t>
            </a:r>
            <a:endParaRPr sz="1500" dirty="0">
              <a:solidFill>
                <a:schemeClr val="tx1"/>
              </a:solidFill>
            </a:endParaRPr>
          </a:p>
        </p:txBody>
      </p:sp>
      <p:grpSp>
        <p:nvGrpSpPr>
          <p:cNvPr id="9" name="Group 8">
            <a:extLst>
              <a:ext uri="{FF2B5EF4-FFF2-40B4-BE49-F238E27FC236}">
                <a16:creationId xmlns:a16="http://schemas.microsoft.com/office/drawing/2014/main" id="{0080119E-E537-529C-67C3-E06EDBAEF1BD}"/>
              </a:ext>
            </a:extLst>
          </p:cNvPr>
          <p:cNvGrpSpPr/>
          <p:nvPr/>
        </p:nvGrpSpPr>
        <p:grpSpPr>
          <a:xfrm>
            <a:off x="205455" y="481274"/>
            <a:ext cx="4450545" cy="4579059"/>
            <a:chOff x="205455" y="481274"/>
            <a:chExt cx="4450545" cy="4579059"/>
          </a:xfrm>
        </p:grpSpPr>
        <p:pic>
          <p:nvPicPr>
            <p:cNvPr id="3" name="Picture 2">
              <a:extLst>
                <a:ext uri="{FF2B5EF4-FFF2-40B4-BE49-F238E27FC236}">
                  <a16:creationId xmlns:a16="http://schemas.microsoft.com/office/drawing/2014/main" id="{9E1194C0-1151-5907-896B-204999C850E2}"/>
                </a:ext>
              </a:extLst>
            </p:cNvPr>
            <p:cNvPicPr>
              <a:picLocks noChangeAspect="1"/>
            </p:cNvPicPr>
            <p:nvPr/>
          </p:nvPicPr>
          <p:blipFill>
            <a:blip r:embed="rId3"/>
            <a:stretch>
              <a:fillRect/>
            </a:stretch>
          </p:blipFill>
          <p:spPr>
            <a:xfrm>
              <a:off x="205455" y="481274"/>
              <a:ext cx="3537136" cy="2850722"/>
            </a:xfrm>
            <a:prstGeom prst="rect">
              <a:avLst/>
            </a:prstGeom>
            <a:ln>
              <a:solidFill>
                <a:schemeClr val="accent5"/>
              </a:solidFill>
            </a:ln>
          </p:spPr>
        </p:pic>
        <p:pic>
          <p:nvPicPr>
            <p:cNvPr id="8" name="Picture 7">
              <a:extLst>
                <a:ext uri="{FF2B5EF4-FFF2-40B4-BE49-F238E27FC236}">
                  <a16:creationId xmlns:a16="http://schemas.microsoft.com/office/drawing/2014/main" id="{BEC104EB-F472-5653-BF85-D20C8BFE2EBC}"/>
                </a:ext>
              </a:extLst>
            </p:cNvPr>
            <p:cNvPicPr>
              <a:picLocks noChangeAspect="1"/>
            </p:cNvPicPr>
            <p:nvPr/>
          </p:nvPicPr>
          <p:blipFill>
            <a:blip r:embed="rId4"/>
            <a:stretch>
              <a:fillRect/>
            </a:stretch>
          </p:blipFill>
          <p:spPr>
            <a:xfrm>
              <a:off x="205455" y="3288486"/>
              <a:ext cx="4450545" cy="1771847"/>
            </a:xfrm>
            <a:prstGeom prst="rect">
              <a:avLst/>
            </a:prstGeom>
            <a:ln>
              <a:solidFill>
                <a:schemeClr val="accent5"/>
              </a:solidFill>
            </a:ln>
          </p:spPr>
        </p:pic>
      </p:grpSp>
    </p:spTree>
    <p:extLst>
      <p:ext uri="{BB962C8B-B14F-4D97-AF65-F5344CB8AC3E}">
        <p14:creationId xmlns:p14="http://schemas.microsoft.com/office/powerpoint/2010/main" val="645358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Modeling</a:t>
            </a:r>
            <a:endParaRPr sz="1798">
              <a:solidFill>
                <a:schemeClr val="lt1"/>
              </a:solidFill>
              <a:latin typeface="Roboto"/>
              <a:ea typeface="Roboto"/>
              <a:cs typeface="Roboto"/>
              <a:sym typeface="Roboto"/>
            </a:endParaRPr>
          </a:p>
        </p:txBody>
      </p:sp>
      <p:sp>
        <p:nvSpPr>
          <p:cNvPr id="7" name="Google Shape;114;p27">
            <a:extLst>
              <a:ext uri="{FF2B5EF4-FFF2-40B4-BE49-F238E27FC236}">
                <a16:creationId xmlns:a16="http://schemas.microsoft.com/office/drawing/2014/main" id="{8A9A16CC-DB36-BADB-33D3-C724D2CEF12F}"/>
              </a:ext>
            </a:extLst>
          </p:cNvPr>
          <p:cNvSpPr txBox="1">
            <a:spLocks noGrp="1"/>
          </p:cNvSpPr>
          <p:nvPr>
            <p:ph type="body" idx="1"/>
          </p:nvPr>
        </p:nvSpPr>
        <p:spPr>
          <a:xfrm>
            <a:off x="4955617" y="1932573"/>
            <a:ext cx="3346172" cy="1399423"/>
          </a:xfrm>
          <a:prstGeom prst="rect">
            <a:avLst/>
          </a:prstGeom>
        </p:spPr>
        <p:txBody>
          <a:bodyPr spcFirstLastPara="1" wrap="square" lIns="91425" tIns="91425" rIns="91425" bIns="91425" anchor="t" anchorCtr="0">
            <a:normAutofit lnSpcReduction="10000"/>
          </a:bodyPr>
          <a:lstStyle/>
          <a:p>
            <a:pPr marL="133350" lvl="0" indent="0" algn="ctr" rtl="0">
              <a:spcBef>
                <a:spcPts val="0"/>
              </a:spcBef>
              <a:spcAft>
                <a:spcPts val="0"/>
              </a:spcAft>
              <a:buClr>
                <a:schemeClr val="dk1"/>
              </a:buClr>
              <a:buSzPts val="1500"/>
              <a:buNone/>
            </a:pPr>
            <a:r>
              <a:rPr lang="en-US" sz="1500" dirty="0">
                <a:solidFill>
                  <a:schemeClr val="tx1"/>
                </a:solidFill>
              </a:rPr>
              <a:t>Dari </a:t>
            </a:r>
            <a:r>
              <a:rPr lang="en-US" sz="1500" dirty="0" err="1">
                <a:solidFill>
                  <a:schemeClr val="tx1"/>
                </a:solidFill>
              </a:rPr>
              <a:t>hasil</a:t>
            </a:r>
            <a:r>
              <a:rPr lang="en-US" sz="1500" dirty="0">
                <a:solidFill>
                  <a:schemeClr val="tx1"/>
                </a:solidFill>
              </a:rPr>
              <a:t> </a:t>
            </a:r>
            <a:r>
              <a:rPr lang="en-US" sz="1500" dirty="0" err="1">
                <a:solidFill>
                  <a:schemeClr val="tx1"/>
                </a:solidFill>
              </a:rPr>
              <a:t>permodelan</a:t>
            </a:r>
            <a:r>
              <a:rPr lang="en-US" sz="1500" dirty="0">
                <a:solidFill>
                  <a:schemeClr val="tx1"/>
                </a:solidFill>
              </a:rPr>
              <a:t>, kami </a:t>
            </a:r>
            <a:r>
              <a:rPr lang="en-US" sz="1500" dirty="0" err="1">
                <a:solidFill>
                  <a:schemeClr val="tx1"/>
                </a:solidFill>
              </a:rPr>
              <a:t>lihat</a:t>
            </a:r>
            <a:r>
              <a:rPr lang="en-US" sz="1500" dirty="0">
                <a:solidFill>
                  <a:schemeClr val="tx1"/>
                </a:solidFill>
              </a:rPr>
              <a:t> </a:t>
            </a:r>
            <a:r>
              <a:rPr lang="en-US" sz="1500" dirty="0" err="1">
                <a:solidFill>
                  <a:schemeClr val="tx1"/>
                </a:solidFill>
              </a:rPr>
              <a:t>bahwa</a:t>
            </a:r>
            <a:r>
              <a:rPr lang="en-US" sz="1500" dirty="0">
                <a:solidFill>
                  <a:schemeClr val="tx1"/>
                </a:solidFill>
              </a:rPr>
              <a:t> model </a:t>
            </a:r>
            <a:r>
              <a:rPr lang="en-US" sz="1500" dirty="0" err="1">
                <a:solidFill>
                  <a:schemeClr val="tx1"/>
                </a:solidFill>
              </a:rPr>
              <a:t>Descission</a:t>
            </a:r>
            <a:r>
              <a:rPr lang="en-US" sz="1500" dirty="0">
                <a:solidFill>
                  <a:schemeClr val="tx1"/>
                </a:solidFill>
              </a:rPr>
              <a:t> Tree dan Random forest </a:t>
            </a:r>
            <a:r>
              <a:rPr lang="en-US" sz="1500" dirty="0" err="1">
                <a:solidFill>
                  <a:schemeClr val="tx1"/>
                </a:solidFill>
              </a:rPr>
              <a:t>cenderung</a:t>
            </a:r>
            <a:r>
              <a:rPr lang="en-US" sz="1500" dirty="0">
                <a:solidFill>
                  <a:schemeClr val="tx1"/>
                </a:solidFill>
              </a:rPr>
              <a:t> overfit. </a:t>
            </a:r>
            <a:r>
              <a:rPr lang="en-US" sz="1500" dirty="0" err="1">
                <a:solidFill>
                  <a:schemeClr val="tx1"/>
                </a:solidFill>
              </a:rPr>
              <a:t>Sedangkan</a:t>
            </a:r>
            <a:r>
              <a:rPr lang="en-US" sz="1500" dirty="0">
                <a:solidFill>
                  <a:schemeClr val="tx1"/>
                </a:solidFill>
              </a:rPr>
              <a:t> model </a:t>
            </a:r>
            <a:r>
              <a:rPr lang="en-US" sz="1500" dirty="0" err="1">
                <a:solidFill>
                  <a:schemeClr val="tx1"/>
                </a:solidFill>
              </a:rPr>
              <a:t>Kneighbors</a:t>
            </a:r>
            <a:r>
              <a:rPr lang="en-US" sz="1500" dirty="0">
                <a:solidFill>
                  <a:schemeClr val="tx1"/>
                </a:solidFill>
              </a:rPr>
              <a:t> </a:t>
            </a:r>
            <a:r>
              <a:rPr lang="en-US" sz="1500" dirty="0" err="1">
                <a:solidFill>
                  <a:schemeClr val="tx1"/>
                </a:solidFill>
              </a:rPr>
              <a:t>cenderung</a:t>
            </a:r>
            <a:r>
              <a:rPr lang="en-US" sz="1500" dirty="0">
                <a:solidFill>
                  <a:schemeClr val="tx1"/>
                </a:solidFill>
              </a:rPr>
              <a:t> underfit</a:t>
            </a:r>
            <a:endParaRPr sz="1500" dirty="0">
              <a:solidFill>
                <a:schemeClr val="tx1"/>
              </a:solidFill>
            </a:endParaRPr>
          </a:p>
        </p:txBody>
      </p:sp>
      <p:pic>
        <p:nvPicPr>
          <p:cNvPr id="5" name="Picture 4">
            <a:extLst>
              <a:ext uri="{FF2B5EF4-FFF2-40B4-BE49-F238E27FC236}">
                <a16:creationId xmlns:a16="http://schemas.microsoft.com/office/drawing/2014/main" id="{D714CBEF-94FA-73B0-6590-0DF5B1148397}"/>
              </a:ext>
            </a:extLst>
          </p:cNvPr>
          <p:cNvPicPr>
            <a:picLocks noChangeAspect="1"/>
          </p:cNvPicPr>
          <p:nvPr/>
        </p:nvPicPr>
        <p:blipFill>
          <a:blip r:embed="rId3"/>
          <a:stretch>
            <a:fillRect/>
          </a:stretch>
        </p:blipFill>
        <p:spPr>
          <a:xfrm>
            <a:off x="246751" y="1046150"/>
            <a:ext cx="2105319" cy="3172268"/>
          </a:xfrm>
          <a:prstGeom prst="rect">
            <a:avLst/>
          </a:prstGeom>
          <a:ln>
            <a:solidFill>
              <a:schemeClr val="accent5"/>
            </a:solidFill>
          </a:ln>
        </p:spPr>
      </p:pic>
      <p:pic>
        <p:nvPicPr>
          <p:cNvPr id="9" name="Picture 8">
            <a:extLst>
              <a:ext uri="{FF2B5EF4-FFF2-40B4-BE49-F238E27FC236}">
                <a16:creationId xmlns:a16="http://schemas.microsoft.com/office/drawing/2014/main" id="{A0E07A1C-A58D-8AEA-3CD4-3554AE466977}"/>
              </a:ext>
            </a:extLst>
          </p:cNvPr>
          <p:cNvPicPr>
            <a:picLocks noChangeAspect="1"/>
          </p:cNvPicPr>
          <p:nvPr/>
        </p:nvPicPr>
        <p:blipFill>
          <a:blip r:embed="rId4"/>
          <a:stretch>
            <a:fillRect/>
          </a:stretch>
        </p:blipFill>
        <p:spPr>
          <a:xfrm>
            <a:off x="2462324" y="1084256"/>
            <a:ext cx="1981477" cy="3134162"/>
          </a:xfrm>
          <a:prstGeom prst="rect">
            <a:avLst/>
          </a:prstGeom>
          <a:ln>
            <a:solidFill>
              <a:schemeClr val="accent5"/>
            </a:solidFill>
          </a:ln>
        </p:spPr>
      </p:pic>
    </p:spTree>
    <p:extLst>
      <p:ext uri="{BB962C8B-B14F-4D97-AF65-F5344CB8AC3E}">
        <p14:creationId xmlns:p14="http://schemas.microsoft.com/office/powerpoint/2010/main" val="3586778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Modeling</a:t>
            </a:r>
            <a:endParaRPr sz="1798">
              <a:solidFill>
                <a:schemeClr val="lt1"/>
              </a:solidFill>
              <a:latin typeface="Roboto"/>
              <a:ea typeface="Roboto"/>
              <a:cs typeface="Roboto"/>
              <a:sym typeface="Roboto"/>
            </a:endParaRPr>
          </a:p>
        </p:txBody>
      </p:sp>
      <p:sp>
        <p:nvSpPr>
          <p:cNvPr id="7" name="Google Shape;114;p27">
            <a:extLst>
              <a:ext uri="{FF2B5EF4-FFF2-40B4-BE49-F238E27FC236}">
                <a16:creationId xmlns:a16="http://schemas.microsoft.com/office/drawing/2014/main" id="{8A9A16CC-DB36-BADB-33D3-C724D2CEF12F}"/>
              </a:ext>
            </a:extLst>
          </p:cNvPr>
          <p:cNvSpPr txBox="1">
            <a:spLocks noGrp="1"/>
          </p:cNvSpPr>
          <p:nvPr>
            <p:ph type="body" idx="1"/>
          </p:nvPr>
        </p:nvSpPr>
        <p:spPr>
          <a:xfrm>
            <a:off x="4572000" y="1986338"/>
            <a:ext cx="3346172" cy="1399423"/>
          </a:xfrm>
          <a:prstGeom prst="rect">
            <a:avLst/>
          </a:prstGeom>
        </p:spPr>
        <p:txBody>
          <a:bodyPr spcFirstLastPara="1" wrap="square" lIns="91425" tIns="91425" rIns="91425" bIns="91425" anchor="t" anchorCtr="0">
            <a:normAutofit/>
          </a:bodyPr>
          <a:lstStyle/>
          <a:p>
            <a:pPr marL="133350" lvl="0" indent="0" algn="ctr" rtl="0">
              <a:spcBef>
                <a:spcPts val="0"/>
              </a:spcBef>
              <a:spcAft>
                <a:spcPts val="0"/>
              </a:spcAft>
              <a:buClr>
                <a:schemeClr val="dk1"/>
              </a:buClr>
              <a:buSzPts val="1500"/>
              <a:buNone/>
            </a:pPr>
            <a:r>
              <a:rPr lang="en-US" sz="1500" dirty="0">
                <a:solidFill>
                  <a:schemeClr val="tx1"/>
                </a:solidFill>
              </a:rPr>
              <a:t>Kami </a:t>
            </a:r>
            <a:r>
              <a:rPr lang="en-US" sz="1500" dirty="0" err="1">
                <a:solidFill>
                  <a:schemeClr val="tx1"/>
                </a:solidFill>
              </a:rPr>
              <a:t>melakukan</a:t>
            </a:r>
            <a:r>
              <a:rPr lang="en-US" sz="1500" dirty="0">
                <a:solidFill>
                  <a:schemeClr val="tx1"/>
                </a:solidFill>
              </a:rPr>
              <a:t> </a:t>
            </a:r>
            <a:r>
              <a:rPr lang="en-US" sz="1500" dirty="0" err="1">
                <a:solidFill>
                  <a:schemeClr val="tx1"/>
                </a:solidFill>
              </a:rPr>
              <a:t>normalisasi</a:t>
            </a:r>
            <a:r>
              <a:rPr lang="en-US" sz="1500" dirty="0">
                <a:solidFill>
                  <a:schemeClr val="tx1"/>
                </a:solidFill>
              </a:rPr>
              <a:t> data train dan test </a:t>
            </a:r>
            <a:r>
              <a:rPr lang="en-US" sz="1500" dirty="0" err="1">
                <a:solidFill>
                  <a:schemeClr val="tx1"/>
                </a:solidFill>
              </a:rPr>
              <a:t>dengan</a:t>
            </a:r>
            <a:r>
              <a:rPr lang="en-US" sz="1500" dirty="0">
                <a:solidFill>
                  <a:schemeClr val="tx1"/>
                </a:solidFill>
              </a:rPr>
              <a:t> </a:t>
            </a:r>
            <a:r>
              <a:rPr lang="en-US" sz="1500" dirty="0" err="1">
                <a:solidFill>
                  <a:schemeClr val="tx1"/>
                </a:solidFill>
              </a:rPr>
              <a:t>harapan</a:t>
            </a:r>
            <a:r>
              <a:rPr lang="en-US" sz="1500" dirty="0">
                <a:solidFill>
                  <a:schemeClr val="tx1"/>
                </a:solidFill>
              </a:rPr>
              <a:t> </a:t>
            </a:r>
            <a:r>
              <a:rPr lang="en-US" sz="1500" dirty="0" err="1">
                <a:solidFill>
                  <a:schemeClr val="tx1"/>
                </a:solidFill>
              </a:rPr>
              <a:t>dapat</a:t>
            </a:r>
            <a:r>
              <a:rPr lang="en-US" sz="1500" dirty="0">
                <a:solidFill>
                  <a:schemeClr val="tx1"/>
                </a:solidFill>
              </a:rPr>
              <a:t> </a:t>
            </a:r>
            <a:r>
              <a:rPr lang="en-US" sz="1500" dirty="0" err="1">
                <a:solidFill>
                  <a:schemeClr val="tx1"/>
                </a:solidFill>
              </a:rPr>
              <a:t>mengkasikan</a:t>
            </a:r>
            <a:r>
              <a:rPr lang="en-US" sz="1500" dirty="0">
                <a:solidFill>
                  <a:schemeClr val="tx1"/>
                </a:solidFill>
              </a:rPr>
              <a:t> output matrix yang </a:t>
            </a:r>
            <a:r>
              <a:rPr lang="en-US" sz="1500" dirty="0" err="1">
                <a:solidFill>
                  <a:schemeClr val="tx1"/>
                </a:solidFill>
              </a:rPr>
              <a:t>lebih</a:t>
            </a:r>
            <a:r>
              <a:rPr lang="en-US" sz="1500" dirty="0">
                <a:solidFill>
                  <a:schemeClr val="tx1"/>
                </a:solidFill>
              </a:rPr>
              <a:t> </a:t>
            </a:r>
            <a:r>
              <a:rPr lang="en-US" sz="1500" dirty="0" err="1">
                <a:solidFill>
                  <a:schemeClr val="tx1"/>
                </a:solidFill>
              </a:rPr>
              <a:t>baik</a:t>
            </a:r>
            <a:r>
              <a:rPr lang="en-US" sz="1500" dirty="0">
                <a:solidFill>
                  <a:schemeClr val="tx1"/>
                </a:solidFill>
              </a:rPr>
              <a:t>.</a:t>
            </a:r>
            <a:endParaRPr sz="1500" dirty="0">
              <a:solidFill>
                <a:schemeClr val="tx1"/>
              </a:solidFill>
            </a:endParaRPr>
          </a:p>
        </p:txBody>
      </p:sp>
      <p:pic>
        <p:nvPicPr>
          <p:cNvPr id="3" name="Picture 2">
            <a:extLst>
              <a:ext uri="{FF2B5EF4-FFF2-40B4-BE49-F238E27FC236}">
                <a16:creationId xmlns:a16="http://schemas.microsoft.com/office/drawing/2014/main" id="{F3CEC1AC-1DE8-3319-2431-8E38E3FC26A7}"/>
              </a:ext>
            </a:extLst>
          </p:cNvPr>
          <p:cNvPicPr>
            <a:picLocks noChangeAspect="1"/>
          </p:cNvPicPr>
          <p:nvPr/>
        </p:nvPicPr>
        <p:blipFill>
          <a:blip r:embed="rId3"/>
          <a:stretch>
            <a:fillRect/>
          </a:stretch>
        </p:blipFill>
        <p:spPr>
          <a:xfrm>
            <a:off x="758500" y="583367"/>
            <a:ext cx="3293750" cy="907335"/>
          </a:xfrm>
          <a:prstGeom prst="rect">
            <a:avLst/>
          </a:prstGeom>
          <a:ln>
            <a:solidFill>
              <a:schemeClr val="accent5"/>
            </a:solidFill>
          </a:ln>
        </p:spPr>
      </p:pic>
      <p:pic>
        <p:nvPicPr>
          <p:cNvPr id="8" name="Picture 7">
            <a:extLst>
              <a:ext uri="{FF2B5EF4-FFF2-40B4-BE49-F238E27FC236}">
                <a16:creationId xmlns:a16="http://schemas.microsoft.com/office/drawing/2014/main" id="{8C6BB4A9-A8AE-E6FC-ACB5-96600D0153B2}"/>
              </a:ext>
            </a:extLst>
          </p:cNvPr>
          <p:cNvPicPr>
            <a:picLocks noChangeAspect="1"/>
          </p:cNvPicPr>
          <p:nvPr/>
        </p:nvPicPr>
        <p:blipFill>
          <a:blip r:embed="rId4"/>
          <a:stretch>
            <a:fillRect/>
          </a:stretch>
        </p:blipFill>
        <p:spPr>
          <a:xfrm>
            <a:off x="758499" y="1442818"/>
            <a:ext cx="3289215" cy="2987558"/>
          </a:xfrm>
          <a:prstGeom prst="rect">
            <a:avLst/>
          </a:prstGeom>
          <a:ln>
            <a:solidFill>
              <a:schemeClr val="accent5"/>
            </a:solidFill>
          </a:ln>
        </p:spPr>
      </p:pic>
      <p:pic>
        <p:nvPicPr>
          <p:cNvPr id="11" name="Picture 10">
            <a:extLst>
              <a:ext uri="{FF2B5EF4-FFF2-40B4-BE49-F238E27FC236}">
                <a16:creationId xmlns:a16="http://schemas.microsoft.com/office/drawing/2014/main" id="{E474EEFB-C0A0-DFBA-3157-D8B918EF04E6}"/>
              </a:ext>
            </a:extLst>
          </p:cNvPr>
          <p:cNvPicPr>
            <a:picLocks noChangeAspect="1"/>
          </p:cNvPicPr>
          <p:nvPr/>
        </p:nvPicPr>
        <p:blipFill rotWithShape="1">
          <a:blip r:embed="rId5"/>
          <a:srcRect l="-2943" t="-5084" r="-4012" b="-14187"/>
          <a:stretch/>
        </p:blipFill>
        <p:spPr>
          <a:xfrm>
            <a:off x="657412" y="4441627"/>
            <a:ext cx="3508188" cy="692466"/>
          </a:xfrm>
          <a:prstGeom prst="rect">
            <a:avLst/>
          </a:prstGeom>
          <a:ln>
            <a:solidFill>
              <a:schemeClr val="accent5"/>
            </a:solidFill>
          </a:ln>
        </p:spPr>
      </p:pic>
    </p:spTree>
    <p:extLst>
      <p:ext uri="{BB962C8B-B14F-4D97-AF65-F5344CB8AC3E}">
        <p14:creationId xmlns:p14="http://schemas.microsoft.com/office/powerpoint/2010/main" val="3235253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dirty="0">
                <a:solidFill>
                  <a:schemeClr val="dk1"/>
                </a:solidFill>
                <a:latin typeface="Dosis"/>
                <a:ea typeface="Dosis"/>
                <a:cs typeface="Dosis"/>
                <a:sym typeface="Dosis"/>
              </a:rPr>
              <a:t>“Sebuah perusahaan di Indonesia ingin mengetahui efektifitas sebuah iklan yang mereka tayangkan, hal ini penting bagi perusahaan agar dapat mengetahui seberapa besar ketercapainnya iklan yang dipasarkan sehingga dapat menarik customers untuk melihat iklan.</a:t>
            </a:r>
            <a:endParaRPr dirty="0">
              <a:solidFill>
                <a:schemeClr val="dk1"/>
              </a:solidFill>
              <a:latin typeface="Dosis"/>
              <a:ea typeface="Dosis"/>
              <a:cs typeface="Dosis"/>
              <a:sym typeface="Dosis"/>
            </a:endParaRPr>
          </a:p>
          <a:p>
            <a:pPr marL="0" lvl="0" indent="0" algn="just" rtl="0">
              <a:spcBef>
                <a:spcPts val="1200"/>
              </a:spcBef>
              <a:spcAft>
                <a:spcPts val="1200"/>
              </a:spcAft>
              <a:buNone/>
            </a:pPr>
            <a:r>
              <a:rPr lang="en" dirty="0">
                <a:solidFill>
                  <a:schemeClr val="dk1"/>
                </a:solidFill>
                <a:latin typeface="Dosis"/>
                <a:ea typeface="Dosis"/>
                <a:cs typeface="Dosis"/>
                <a:sym typeface="Dosis"/>
              </a:rPr>
              <a:t>Dengan mengolah data historical advertisement serta menemukan insight serta pola yang terjadi, maka dapat membantu perusahaan dalam menentukan target marketing, fokus case ini adalah membuat model machine learning classification yang berfungsi menentukan target customers yang tepat ”</a:t>
            </a:r>
            <a:endParaRPr dirty="0">
              <a:solidFill>
                <a:schemeClr val="dk1"/>
              </a:solidFill>
              <a:latin typeface="Dosis"/>
              <a:ea typeface="Dosis"/>
              <a:cs typeface="Dosis"/>
              <a:sym typeface="Dosi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Modeling</a:t>
            </a:r>
            <a:endParaRPr sz="1798">
              <a:solidFill>
                <a:schemeClr val="lt1"/>
              </a:solidFill>
              <a:latin typeface="Roboto"/>
              <a:ea typeface="Roboto"/>
              <a:cs typeface="Roboto"/>
              <a:sym typeface="Roboto"/>
            </a:endParaRPr>
          </a:p>
        </p:txBody>
      </p:sp>
      <p:sp>
        <p:nvSpPr>
          <p:cNvPr id="7" name="Google Shape;114;p27">
            <a:extLst>
              <a:ext uri="{FF2B5EF4-FFF2-40B4-BE49-F238E27FC236}">
                <a16:creationId xmlns:a16="http://schemas.microsoft.com/office/drawing/2014/main" id="{8A9A16CC-DB36-BADB-33D3-C724D2CEF12F}"/>
              </a:ext>
            </a:extLst>
          </p:cNvPr>
          <p:cNvSpPr txBox="1">
            <a:spLocks noGrp="1"/>
          </p:cNvSpPr>
          <p:nvPr>
            <p:ph type="body" idx="1"/>
          </p:nvPr>
        </p:nvSpPr>
        <p:spPr>
          <a:xfrm>
            <a:off x="4834528" y="2155661"/>
            <a:ext cx="3346172" cy="1399423"/>
          </a:xfrm>
          <a:prstGeom prst="rect">
            <a:avLst/>
          </a:prstGeom>
        </p:spPr>
        <p:txBody>
          <a:bodyPr spcFirstLastPara="1" wrap="square" lIns="91425" tIns="91425" rIns="91425" bIns="91425" anchor="t" anchorCtr="0">
            <a:normAutofit fontScale="77500" lnSpcReduction="20000"/>
          </a:bodyPr>
          <a:lstStyle/>
          <a:p>
            <a:pPr marL="133350" lvl="0" indent="0" algn="ctr" rtl="0">
              <a:spcBef>
                <a:spcPts val="0"/>
              </a:spcBef>
              <a:spcAft>
                <a:spcPts val="0"/>
              </a:spcAft>
              <a:buClr>
                <a:schemeClr val="dk1"/>
              </a:buClr>
              <a:buSzPts val="1500"/>
              <a:buNone/>
            </a:pPr>
            <a:r>
              <a:rPr lang="en-US" sz="1500" dirty="0" err="1">
                <a:solidFill>
                  <a:schemeClr val="tx1"/>
                </a:solidFill>
              </a:rPr>
              <a:t>Setelah</a:t>
            </a:r>
            <a:r>
              <a:rPr lang="en-US" sz="1500" dirty="0">
                <a:solidFill>
                  <a:schemeClr val="tx1"/>
                </a:solidFill>
              </a:rPr>
              <a:t> </a:t>
            </a:r>
            <a:r>
              <a:rPr lang="en-US" sz="1500" dirty="0" err="1">
                <a:solidFill>
                  <a:schemeClr val="tx1"/>
                </a:solidFill>
              </a:rPr>
              <a:t>dilakukan</a:t>
            </a:r>
            <a:r>
              <a:rPr lang="en-US" sz="1500" dirty="0">
                <a:solidFill>
                  <a:schemeClr val="tx1"/>
                </a:solidFill>
              </a:rPr>
              <a:t> </a:t>
            </a:r>
            <a:r>
              <a:rPr lang="en-US" sz="1500" dirty="0" err="1">
                <a:solidFill>
                  <a:schemeClr val="tx1"/>
                </a:solidFill>
              </a:rPr>
              <a:t>normalisasi</a:t>
            </a:r>
            <a:r>
              <a:rPr lang="en-US" sz="1500" dirty="0">
                <a:solidFill>
                  <a:schemeClr val="tx1"/>
                </a:solidFill>
              </a:rPr>
              <a:t>, matric </a:t>
            </a:r>
            <a:r>
              <a:rPr lang="en-US" sz="1500" dirty="0" err="1">
                <a:solidFill>
                  <a:schemeClr val="tx1"/>
                </a:solidFill>
              </a:rPr>
              <a:t>evaluasi</a:t>
            </a:r>
            <a:r>
              <a:rPr lang="en-US" sz="1500" dirty="0">
                <a:solidFill>
                  <a:schemeClr val="tx1"/>
                </a:solidFill>
              </a:rPr>
              <a:t> </a:t>
            </a:r>
            <a:r>
              <a:rPr lang="en-US" sz="1500" dirty="0" err="1">
                <a:solidFill>
                  <a:schemeClr val="tx1"/>
                </a:solidFill>
              </a:rPr>
              <a:t>cenderung</a:t>
            </a:r>
            <a:r>
              <a:rPr lang="en-US" sz="1500" dirty="0">
                <a:solidFill>
                  <a:schemeClr val="tx1"/>
                </a:solidFill>
              </a:rPr>
              <a:t> </a:t>
            </a:r>
            <a:r>
              <a:rPr lang="en-US" sz="1500" dirty="0" err="1">
                <a:solidFill>
                  <a:schemeClr val="tx1"/>
                </a:solidFill>
              </a:rPr>
              <a:t>lebih</a:t>
            </a:r>
            <a:r>
              <a:rPr lang="en-US" sz="1500" dirty="0">
                <a:solidFill>
                  <a:schemeClr val="tx1"/>
                </a:solidFill>
              </a:rPr>
              <a:t> </a:t>
            </a:r>
            <a:r>
              <a:rPr lang="en-US" sz="1500" dirty="0" err="1">
                <a:solidFill>
                  <a:schemeClr val="tx1"/>
                </a:solidFill>
              </a:rPr>
              <a:t>baik</a:t>
            </a:r>
            <a:r>
              <a:rPr lang="en-US" sz="1500" dirty="0">
                <a:solidFill>
                  <a:schemeClr val="tx1"/>
                </a:solidFill>
              </a:rPr>
              <a:t>, </a:t>
            </a:r>
            <a:r>
              <a:rPr lang="en-US" sz="1500" dirty="0" err="1">
                <a:solidFill>
                  <a:schemeClr val="tx1"/>
                </a:solidFill>
              </a:rPr>
              <a:t>terutama</a:t>
            </a:r>
            <a:r>
              <a:rPr lang="en-US" sz="1500" dirty="0">
                <a:solidFill>
                  <a:schemeClr val="tx1"/>
                </a:solidFill>
              </a:rPr>
              <a:t> pada model </a:t>
            </a:r>
            <a:r>
              <a:rPr lang="en-US" sz="1500" dirty="0" err="1">
                <a:solidFill>
                  <a:schemeClr val="tx1"/>
                </a:solidFill>
              </a:rPr>
              <a:t>KNeighbors</a:t>
            </a:r>
            <a:r>
              <a:rPr lang="en-US" sz="1500" dirty="0">
                <a:solidFill>
                  <a:schemeClr val="tx1"/>
                </a:solidFill>
              </a:rPr>
              <a:t>. Dari </a:t>
            </a:r>
            <a:r>
              <a:rPr lang="en-US" sz="1500" dirty="0" err="1">
                <a:solidFill>
                  <a:schemeClr val="tx1"/>
                </a:solidFill>
              </a:rPr>
              <a:t>seluruh</a:t>
            </a:r>
            <a:r>
              <a:rPr lang="en-US" sz="1500" dirty="0">
                <a:solidFill>
                  <a:schemeClr val="tx1"/>
                </a:solidFill>
              </a:rPr>
              <a:t> model yang </a:t>
            </a:r>
            <a:r>
              <a:rPr lang="en-US" sz="1500" dirty="0" err="1">
                <a:solidFill>
                  <a:schemeClr val="tx1"/>
                </a:solidFill>
              </a:rPr>
              <a:t>telah</a:t>
            </a:r>
            <a:r>
              <a:rPr lang="en-US" sz="1500" dirty="0">
                <a:solidFill>
                  <a:schemeClr val="tx1"/>
                </a:solidFill>
              </a:rPr>
              <a:t> </a:t>
            </a:r>
            <a:r>
              <a:rPr lang="en-US" sz="1500" dirty="0" err="1">
                <a:solidFill>
                  <a:schemeClr val="tx1"/>
                </a:solidFill>
              </a:rPr>
              <a:t>dicoba</a:t>
            </a:r>
            <a:r>
              <a:rPr lang="en-US" sz="1500" dirty="0">
                <a:solidFill>
                  <a:schemeClr val="tx1"/>
                </a:solidFill>
              </a:rPr>
              <a:t>, kami </a:t>
            </a:r>
            <a:r>
              <a:rPr lang="en-US" sz="1500" dirty="0" err="1">
                <a:solidFill>
                  <a:schemeClr val="tx1"/>
                </a:solidFill>
              </a:rPr>
              <a:t>memutuskan</a:t>
            </a:r>
            <a:r>
              <a:rPr lang="en-US" sz="1500" dirty="0">
                <a:solidFill>
                  <a:schemeClr val="tx1"/>
                </a:solidFill>
              </a:rPr>
              <a:t> </a:t>
            </a:r>
            <a:r>
              <a:rPr lang="en-US" sz="1500" dirty="0" err="1">
                <a:solidFill>
                  <a:schemeClr val="tx1"/>
                </a:solidFill>
              </a:rPr>
              <a:t>untuk</a:t>
            </a:r>
            <a:r>
              <a:rPr lang="en-US" sz="1500" dirty="0">
                <a:solidFill>
                  <a:schemeClr val="tx1"/>
                </a:solidFill>
              </a:rPr>
              <a:t> </a:t>
            </a:r>
            <a:r>
              <a:rPr lang="en-US" sz="1500" dirty="0" err="1">
                <a:solidFill>
                  <a:schemeClr val="tx1"/>
                </a:solidFill>
              </a:rPr>
              <a:t>menggunaka</a:t>
            </a:r>
            <a:r>
              <a:rPr lang="en-US" sz="1500" dirty="0">
                <a:solidFill>
                  <a:schemeClr val="tx1"/>
                </a:solidFill>
              </a:rPr>
              <a:t> model </a:t>
            </a:r>
            <a:r>
              <a:rPr lang="en-US" sz="1500" dirty="0" err="1">
                <a:solidFill>
                  <a:schemeClr val="tx1"/>
                </a:solidFill>
              </a:rPr>
              <a:t>XGBClassifier</a:t>
            </a:r>
            <a:r>
              <a:rPr lang="en-US" sz="1500" dirty="0">
                <a:solidFill>
                  <a:schemeClr val="tx1"/>
                </a:solidFill>
              </a:rPr>
              <a:t> </a:t>
            </a:r>
            <a:r>
              <a:rPr lang="en-US" sz="1500" dirty="0" err="1">
                <a:solidFill>
                  <a:schemeClr val="tx1"/>
                </a:solidFill>
              </a:rPr>
              <a:t>dikarenakan</a:t>
            </a:r>
            <a:r>
              <a:rPr lang="en-US" sz="1500" dirty="0">
                <a:solidFill>
                  <a:schemeClr val="tx1"/>
                </a:solidFill>
              </a:rPr>
              <a:t> output </a:t>
            </a:r>
            <a:r>
              <a:rPr lang="en-US" sz="1500" dirty="0" err="1">
                <a:solidFill>
                  <a:schemeClr val="tx1"/>
                </a:solidFill>
              </a:rPr>
              <a:t>dari</a:t>
            </a:r>
            <a:r>
              <a:rPr lang="en-US" sz="1500" dirty="0">
                <a:solidFill>
                  <a:schemeClr val="tx1"/>
                </a:solidFill>
              </a:rPr>
              <a:t> Decision Tree dan Random Forest </a:t>
            </a:r>
            <a:r>
              <a:rPr lang="en-US" sz="1500" dirty="0" err="1">
                <a:solidFill>
                  <a:schemeClr val="tx1"/>
                </a:solidFill>
              </a:rPr>
              <a:t>cenderung</a:t>
            </a:r>
            <a:r>
              <a:rPr lang="en-US" sz="1500" dirty="0">
                <a:solidFill>
                  <a:schemeClr val="tx1"/>
                </a:solidFill>
              </a:rPr>
              <a:t> overfit.</a:t>
            </a:r>
            <a:endParaRPr sz="1500" dirty="0">
              <a:solidFill>
                <a:schemeClr val="tx1"/>
              </a:solidFill>
            </a:endParaRPr>
          </a:p>
        </p:txBody>
      </p:sp>
      <p:pic>
        <p:nvPicPr>
          <p:cNvPr id="5" name="Picture 4">
            <a:extLst>
              <a:ext uri="{FF2B5EF4-FFF2-40B4-BE49-F238E27FC236}">
                <a16:creationId xmlns:a16="http://schemas.microsoft.com/office/drawing/2014/main" id="{9540758B-A440-448A-56A9-EB3A0FA6C6DF}"/>
              </a:ext>
            </a:extLst>
          </p:cNvPr>
          <p:cNvPicPr>
            <a:picLocks noChangeAspect="1"/>
          </p:cNvPicPr>
          <p:nvPr/>
        </p:nvPicPr>
        <p:blipFill>
          <a:blip r:embed="rId3"/>
          <a:stretch>
            <a:fillRect/>
          </a:stretch>
        </p:blipFill>
        <p:spPr>
          <a:xfrm>
            <a:off x="363388" y="1259713"/>
            <a:ext cx="2143424" cy="3191320"/>
          </a:xfrm>
          <a:prstGeom prst="rect">
            <a:avLst/>
          </a:prstGeom>
          <a:ln>
            <a:solidFill>
              <a:schemeClr val="accent5"/>
            </a:solidFill>
          </a:ln>
        </p:spPr>
      </p:pic>
      <p:pic>
        <p:nvPicPr>
          <p:cNvPr id="9" name="Picture 8">
            <a:extLst>
              <a:ext uri="{FF2B5EF4-FFF2-40B4-BE49-F238E27FC236}">
                <a16:creationId xmlns:a16="http://schemas.microsoft.com/office/drawing/2014/main" id="{44792238-424C-9186-2FFA-0CDD0D955775}"/>
              </a:ext>
            </a:extLst>
          </p:cNvPr>
          <p:cNvPicPr>
            <a:picLocks noChangeAspect="1"/>
          </p:cNvPicPr>
          <p:nvPr/>
        </p:nvPicPr>
        <p:blipFill>
          <a:blip r:embed="rId4"/>
          <a:stretch>
            <a:fillRect/>
          </a:stretch>
        </p:blipFill>
        <p:spPr>
          <a:xfrm>
            <a:off x="2643931" y="1259713"/>
            <a:ext cx="1844070" cy="3197695"/>
          </a:xfrm>
          <a:prstGeom prst="rect">
            <a:avLst/>
          </a:prstGeom>
          <a:ln>
            <a:solidFill>
              <a:schemeClr val="accent5"/>
            </a:solidFill>
          </a:ln>
        </p:spPr>
      </p:pic>
    </p:spTree>
    <p:extLst>
      <p:ext uri="{BB962C8B-B14F-4D97-AF65-F5344CB8AC3E}">
        <p14:creationId xmlns:p14="http://schemas.microsoft.com/office/powerpoint/2010/main" val="1696250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Modeling</a:t>
            </a:r>
            <a:endParaRPr sz="1798">
              <a:solidFill>
                <a:schemeClr val="lt1"/>
              </a:solidFill>
              <a:latin typeface="Roboto"/>
              <a:ea typeface="Roboto"/>
              <a:cs typeface="Roboto"/>
              <a:sym typeface="Roboto"/>
            </a:endParaRPr>
          </a:p>
        </p:txBody>
      </p:sp>
      <p:sp>
        <p:nvSpPr>
          <p:cNvPr id="7" name="Google Shape;114;p27">
            <a:extLst>
              <a:ext uri="{FF2B5EF4-FFF2-40B4-BE49-F238E27FC236}">
                <a16:creationId xmlns:a16="http://schemas.microsoft.com/office/drawing/2014/main" id="{8A9A16CC-DB36-BADB-33D3-C724D2CEF12F}"/>
              </a:ext>
            </a:extLst>
          </p:cNvPr>
          <p:cNvSpPr txBox="1">
            <a:spLocks noGrp="1"/>
          </p:cNvSpPr>
          <p:nvPr>
            <p:ph type="body" idx="1"/>
          </p:nvPr>
        </p:nvSpPr>
        <p:spPr>
          <a:xfrm>
            <a:off x="6078940" y="2056188"/>
            <a:ext cx="2874559" cy="1399423"/>
          </a:xfrm>
          <a:prstGeom prst="rect">
            <a:avLst/>
          </a:prstGeom>
        </p:spPr>
        <p:txBody>
          <a:bodyPr spcFirstLastPara="1" wrap="square" lIns="91425" tIns="91425" rIns="91425" bIns="91425" anchor="t" anchorCtr="0">
            <a:normAutofit fontScale="70000" lnSpcReduction="20000"/>
          </a:bodyPr>
          <a:lstStyle/>
          <a:p>
            <a:pPr marL="133350" lvl="0" indent="0" algn="ctr" rtl="0">
              <a:spcBef>
                <a:spcPts val="0"/>
              </a:spcBef>
              <a:spcAft>
                <a:spcPts val="0"/>
              </a:spcAft>
              <a:buClr>
                <a:schemeClr val="dk1"/>
              </a:buClr>
              <a:buSzPts val="1500"/>
              <a:buNone/>
            </a:pPr>
            <a:r>
              <a:rPr lang="en-US" sz="1500" dirty="0">
                <a:solidFill>
                  <a:schemeClr val="tx1"/>
                </a:solidFill>
              </a:rPr>
              <a:t>Hasil confusion matric model </a:t>
            </a:r>
            <a:r>
              <a:rPr lang="en-US" sz="1500" dirty="0" err="1">
                <a:solidFill>
                  <a:schemeClr val="tx1"/>
                </a:solidFill>
              </a:rPr>
              <a:t>XGBClassifier</a:t>
            </a:r>
            <a:r>
              <a:rPr lang="en-US" sz="1500" dirty="0">
                <a:solidFill>
                  <a:schemeClr val="tx1"/>
                </a:solidFill>
              </a:rPr>
              <a:t> di </a:t>
            </a:r>
            <a:r>
              <a:rPr lang="en-US" sz="1500" dirty="0" err="1">
                <a:solidFill>
                  <a:schemeClr val="tx1"/>
                </a:solidFill>
              </a:rPr>
              <a:t>samping</a:t>
            </a:r>
            <a:r>
              <a:rPr lang="en-US" sz="1500" dirty="0">
                <a:solidFill>
                  <a:schemeClr val="tx1"/>
                </a:solidFill>
              </a:rPr>
              <a:t> </a:t>
            </a:r>
            <a:r>
              <a:rPr lang="en-US" sz="1500" dirty="0" err="1">
                <a:solidFill>
                  <a:schemeClr val="tx1"/>
                </a:solidFill>
              </a:rPr>
              <a:t>menunjukkan</a:t>
            </a:r>
            <a:r>
              <a:rPr lang="en-US" sz="1500" dirty="0">
                <a:solidFill>
                  <a:schemeClr val="tx1"/>
                </a:solidFill>
              </a:rPr>
              <a:t> </a:t>
            </a:r>
            <a:r>
              <a:rPr lang="en-US" sz="1500" dirty="0" err="1">
                <a:solidFill>
                  <a:schemeClr val="tx1"/>
                </a:solidFill>
              </a:rPr>
              <a:t>performa</a:t>
            </a:r>
            <a:r>
              <a:rPr lang="en-US" sz="1500" dirty="0">
                <a:solidFill>
                  <a:schemeClr val="tx1"/>
                </a:solidFill>
              </a:rPr>
              <a:t> yang </a:t>
            </a:r>
            <a:r>
              <a:rPr lang="en-US" sz="1500" dirty="0" err="1">
                <a:solidFill>
                  <a:schemeClr val="tx1"/>
                </a:solidFill>
              </a:rPr>
              <a:t>baik</a:t>
            </a:r>
            <a:r>
              <a:rPr lang="en-US" sz="1500" dirty="0">
                <a:solidFill>
                  <a:schemeClr val="tx1"/>
                </a:solidFill>
              </a:rPr>
              <a:t>, </a:t>
            </a:r>
            <a:r>
              <a:rPr lang="en-US" sz="1500" dirty="0" err="1">
                <a:solidFill>
                  <a:schemeClr val="tx1"/>
                </a:solidFill>
              </a:rPr>
              <a:t>dengan</a:t>
            </a:r>
            <a:r>
              <a:rPr lang="en-US" sz="1500" dirty="0">
                <a:solidFill>
                  <a:schemeClr val="tx1"/>
                </a:solidFill>
              </a:rPr>
              <a:t> 8 false positive dan 3 false negative </a:t>
            </a:r>
            <a:r>
              <a:rPr lang="en-US" sz="1500" dirty="0" err="1">
                <a:solidFill>
                  <a:schemeClr val="tx1"/>
                </a:solidFill>
              </a:rPr>
              <a:t>dari</a:t>
            </a:r>
            <a:r>
              <a:rPr lang="en-US" sz="1500" dirty="0">
                <a:solidFill>
                  <a:schemeClr val="tx1"/>
                </a:solidFill>
              </a:rPr>
              <a:t> model, </a:t>
            </a:r>
            <a:r>
              <a:rPr lang="en-US" sz="1500" dirty="0" err="1">
                <a:solidFill>
                  <a:schemeClr val="tx1"/>
                </a:solidFill>
              </a:rPr>
              <a:t>Jumlah</a:t>
            </a:r>
            <a:r>
              <a:rPr lang="en-US" sz="1500" dirty="0">
                <a:solidFill>
                  <a:schemeClr val="tx1"/>
                </a:solidFill>
              </a:rPr>
              <a:t> </a:t>
            </a:r>
            <a:r>
              <a:rPr lang="en-US" sz="1500" dirty="0" err="1">
                <a:solidFill>
                  <a:schemeClr val="tx1"/>
                </a:solidFill>
              </a:rPr>
              <a:t>ini</a:t>
            </a:r>
            <a:r>
              <a:rPr lang="en-US" sz="1500" dirty="0">
                <a:solidFill>
                  <a:schemeClr val="tx1"/>
                </a:solidFill>
              </a:rPr>
              <a:t> </a:t>
            </a:r>
            <a:r>
              <a:rPr lang="en-US" sz="1500" dirty="0" err="1">
                <a:solidFill>
                  <a:schemeClr val="tx1"/>
                </a:solidFill>
              </a:rPr>
              <a:t>terbilang</a:t>
            </a:r>
            <a:r>
              <a:rPr lang="en-US" sz="1500" dirty="0">
                <a:solidFill>
                  <a:schemeClr val="tx1"/>
                </a:solidFill>
              </a:rPr>
              <a:t> </a:t>
            </a:r>
            <a:r>
              <a:rPr lang="en-US" sz="1500" dirty="0" err="1">
                <a:solidFill>
                  <a:schemeClr val="tx1"/>
                </a:solidFill>
              </a:rPr>
              <a:t>kecil</a:t>
            </a:r>
            <a:r>
              <a:rPr lang="en-US" sz="1500" dirty="0">
                <a:solidFill>
                  <a:schemeClr val="tx1"/>
                </a:solidFill>
              </a:rPr>
              <a:t> </a:t>
            </a:r>
            <a:r>
              <a:rPr lang="en-US" sz="1500" dirty="0" err="1">
                <a:solidFill>
                  <a:schemeClr val="tx1"/>
                </a:solidFill>
              </a:rPr>
              <a:t>jika</a:t>
            </a:r>
            <a:r>
              <a:rPr lang="en-US" sz="1500" dirty="0">
                <a:solidFill>
                  <a:schemeClr val="tx1"/>
                </a:solidFill>
              </a:rPr>
              <a:t> </a:t>
            </a:r>
            <a:r>
              <a:rPr lang="en-US" sz="1500" dirty="0" err="1">
                <a:solidFill>
                  <a:schemeClr val="tx1"/>
                </a:solidFill>
              </a:rPr>
              <a:t>dibandigkan</a:t>
            </a:r>
            <a:r>
              <a:rPr lang="en-US" sz="1500" dirty="0">
                <a:solidFill>
                  <a:schemeClr val="tx1"/>
                </a:solidFill>
              </a:rPr>
              <a:t> </a:t>
            </a:r>
            <a:r>
              <a:rPr lang="en-US" sz="1500" dirty="0" err="1">
                <a:solidFill>
                  <a:schemeClr val="tx1"/>
                </a:solidFill>
              </a:rPr>
              <a:t>dengan</a:t>
            </a:r>
            <a:r>
              <a:rPr lang="en-US" sz="1500" dirty="0">
                <a:solidFill>
                  <a:schemeClr val="tx1"/>
                </a:solidFill>
              </a:rPr>
              <a:t> </a:t>
            </a:r>
            <a:r>
              <a:rPr lang="en-US" sz="1500" dirty="0" err="1">
                <a:solidFill>
                  <a:schemeClr val="tx1"/>
                </a:solidFill>
              </a:rPr>
              <a:t>jumlah</a:t>
            </a:r>
            <a:r>
              <a:rPr lang="en-US" sz="1500" dirty="0">
                <a:solidFill>
                  <a:schemeClr val="tx1"/>
                </a:solidFill>
              </a:rPr>
              <a:t> data test yang </a:t>
            </a:r>
            <a:r>
              <a:rPr lang="en-US" sz="1500" dirty="0" err="1">
                <a:solidFill>
                  <a:schemeClr val="tx1"/>
                </a:solidFill>
              </a:rPr>
              <a:t>digunakan</a:t>
            </a:r>
            <a:r>
              <a:rPr lang="en-US" sz="1500" dirty="0">
                <a:solidFill>
                  <a:schemeClr val="tx1"/>
                </a:solidFill>
              </a:rPr>
              <a:t>. </a:t>
            </a:r>
            <a:endParaRPr sz="1500" dirty="0">
              <a:solidFill>
                <a:schemeClr val="tx1"/>
              </a:solidFill>
            </a:endParaRPr>
          </a:p>
        </p:txBody>
      </p:sp>
      <p:pic>
        <p:nvPicPr>
          <p:cNvPr id="3" name="Picture 2">
            <a:extLst>
              <a:ext uri="{FF2B5EF4-FFF2-40B4-BE49-F238E27FC236}">
                <a16:creationId xmlns:a16="http://schemas.microsoft.com/office/drawing/2014/main" id="{03F918B1-B3C6-5AC0-CBFD-322578F64FC1}"/>
              </a:ext>
            </a:extLst>
          </p:cNvPr>
          <p:cNvPicPr>
            <a:picLocks noChangeAspect="1"/>
          </p:cNvPicPr>
          <p:nvPr/>
        </p:nvPicPr>
        <p:blipFill>
          <a:blip r:embed="rId3"/>
          <a:stretch>
            <a:fillRect/>
          </a:stretch>
        </p:blipFill>
        <p:spPr>
          <a:xfrm>
            <a:off x="296458" y="1157090"/>
            <a:ext cx="5782482" cy="2829320"/>
          </a:xfrm>
          <a:prstGeom prst="rect">
            <a:avLst/>
          </a:prstGeom>
          <a:ln>
            <a:solidFill>
              <a:schemeClr val="accent5"/>
            </a:solidFill>
          </a:ln>
        </p:spPr>
      </p:pic>
    </p:spTree>
    <p:extLst>
      <p:ext uri="{BB962C8B-B14F-4D97-AF65-F5344CB8AC3E}">
        <p14:creationId xmlns:p14="http://schemas.microsoft.com/office/powerpoint/2010/main" val="17800303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Modeling</a:t>
            </a:r>
            <a:endParaRPr sz="1798">
              <a:solidFill>
                <a:schemeClr val="lt1"/>
              </a:solidFill>
              <a:latin typeface="Roboto"/>
              <a:ea typeface="Roboto"/>
              <a:cs typeface="Roboto"/>
              <a:sym typeface="Roboto"/>
            </a:endParaRPr>
          </a:p>
        </p:txBody>
      </p:sp>
      <p:sp>
        <p:nvSpPr>
          <p:cNvPr id="7" name="Google Shape;114;p27">
            <a:extLst>
              <a:ext uri="{FF2B5EF4-FFF2-40B4-BE49-F238E27FC236}">
                <a16:creationId xmlns:a16="http://schemas.microsoft.com/office/drawing/2014/main" id="{8A9A16CC-DB36-BADB-33D3-C724D2CEF12F}"/>
              </a:ext>
            </a:extLst>
          </p:cNvPr>
          <p:cNvSpPr txBox="1">
            <a:spLocks noGrp="1"/>
          </p:cNvSpPr>
          <p:nvPr>
            <p:ph type="body" idx="1"/>
          </p:nvPr>
        </p:nvSpPr>
        <p:spPr>
          <a:xfrm>
            <a:off x="5769970" y="2140409"/>
            <a:ext cx="2874559" cy="1399423"/>
          </a:xfrm>
          <a:prstGeom prst="rect">
            <a:avLst/>
          </a:prstGeom>
        </p:spPr>
        <p:txBody>
          <a:bodyPr spcFirstLastPara="1" wrap="square" lIns="91425" tIns="91425" rIns="91425" bIns="91425" anchor="t" anchorCtr="0">
            <a:normAutofit lnSpcReduction="10000"/>
          </a:bodyPr>
          <a:lstStyle/>
          <a:p>
            <a:pPr marL="133350" lvl="0" indent="0" algn="ctr" rtl="0">
              <a:spcBef>
                <a:spcPts val="0"/>
              </a:spcBef>
              <a:spcAft>
                <a:spcPts val="0"/>
              </a:spcAft>
              <a:buClr>
                <a:schemeClr val="dk1"/>
              </a:buClr>
              <a:buSzPts val="1500"/>
              <a:buNone/>
            </a:pPr>
            <a:r>
              <a:rPr lang="en-US" sz="1500" dirty="0">
                <a:solidFill>
                  <a:schemeClr val="tx1"/>
                </a:solidFill>
              </a:rPr>
              <a:t>4 feature paling </a:t>
            </a:r>
            <a:r>
              <a:rPr lang="en-US" sz="1500" dirty="0" err="1">
                <a:solidFill>
                  <a:schemeClr val="tx1"/>
                </a:solidFill>
              </a:rPr>
              <a:t>berpengaruh</a:t>
            </a:r>
            <a:r>
              <a:rPr lang="en-US" sz="1500" dirty="0">
                <a:solidFill>
                  <a:schemeClr val="tx1"/>
                </a:solidFill>
              </a:rPr>
              <a:t> pada model machine learning </a:t>
            </a:r>
            <a:r>
              <a:rPr lang="en-US" sz="1500" dirty="0" err="1">
                <a:solidFill>
                  <a:schemeClr val="tx1"/>
                </a:solidFill>
              </a:rPr>
              <a:t>ini</a:t>
            </a:r>
            <a:r>
              <a:rPr lang="en-US" sz="1500" dirty="0">
                <a:solidFill>
                  <a:schemeClr val="tx1"/>
                </a:solidFill>
              </a:rPr>
              <a:t> </a:t>
            </a:r>
            <a:r>
              <a:rPr lang="en-US" sz="1500" dirty="0" err="1">
                <a:solidFill>
                  <a:schemeClr val="tx1"/>
                </a:solidFill>
              </a:rPr>
              <a:t>adalah</a:t>
            </a:r>
            <a:r>
              <a:rPr lang="en-US" sz="1500" dirty="0">
                <a:solidFill>
                  <a:schemeClr val="tx1"/>
                </a:solidFill>
              </a:rPr>
              <a:t> daily internet </a:t>
            </a:r>
            <a:r>
              <a:rPr lang="en-US" sz="1500" dirty="0" err="1">
                <a:solidFill>
                  <a:schemeClr val="tx1"/>
                </a:solidFill>
              </a:rPr>
              <a:t>usage,daily</a:t>
            </a:r>
            <a:r>
              <a:rPr lang="en-US" sz="1500" dirty="0">
                <a:solidFill>
                  <a:schemeClr val="tx1"/>
                </a:solidFill>
              </a:rPr>
              <a:t> time spent on site, area income, dan age.</a:t>
            </a:r>
            <a:endParaRPr sz="1500" dirty="0">
              <a:solidFill>
                <a:schemeClr val="tx1"/>
              </a:solidFill>
            </a:endParaRPr>
          </a:p>
        </p:txBody>
      </p:sp>
      <p:pic>
        <p:nvPicPr>
          <p:cNvPr id="5" name="Picture 4">
            <a:extLst>
              <a:ext uri="{FF2B5EF4-FFF2-40B4-BE49-F238E27FC236}">
                <a16:creationId xmlns:a16="http://schemas.microsoft.com/office/drawing/2014/main" id="{A77C210F-B9E7-E9EC-48F3-FBE8EFBAA844}"/>
              </a:ext>
            </a:extLst>
          </p:cNvPr>
          <p:cNvPicPr>
            <a:picLocks noChangeAspect="1"/>
          </p:cNvPicPr>
          <p:nvPr/>
        </p:nvPicPr>
        <p:blipFill>
          <a:blip r:embed="rId3"/>
          <a:stretch>
            <a:fillRect/>
          </a:stretch>
        </p:blipFill>
        <p:spPr>
          <a:xfrm>
            <a:off x="542157" y="653811"/>
            <a:ext cx="4728343" cy="3835878"/>
          </a:xfrm>
          <a:prstGeom prst="rect">
            <a:avLst/>
          </a:prstGeom>
        </p:spPr>
      </p:pic>
    </p:spTree>
    <p:extLst>
      <p:ext uri="{BB962C8B-B14F-4D97-AF65-F5344CB8AC3E}">
        <p14:creationId xmlns:p14="http://schemas.microsoft.com/office/powerpoint/2010/main" val="1786964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Modeling</a:t>
            </a:r>
            <a:endParaRPr sz="1798">
              <a:solidFill>
                <a:schemeClr val="lt1"/>
              </a:solidFill>
              <a:latin typeface="Roboto"/>
              <a:ea typeface="Roboto"/>
              <a:cs typeface="Roboto"/>
              <a:sym typeface="Roboto"/>
            </a:endParaRPr>
          </a:p>
        </p:txBody>
      </p:sp>
      <p:sp>
        <p:nvSpPr>
          <p:cNvPr id="7" name="Google Shape;114;p27">
            <a:extLst>
              <a:ext uri="{FF2B5EF4-FFF2-40B4-BE49-F238E27FC236}">
                <a16:creationId xmlns:a16="http://schemas.microsoft.com/office/drawing/2014/main" id="{8A9A16CC-DB36-BADB-33D3-C724D2CEF12F}"/>
              </a:ext>
            </a:extLst>
          </p:cNvPr>
          <p:cNvSpPr txBox="1">
            <a:spLocks noGrp="1"/>
          </p:cNvSpPr>
          <p:nvPr>
            <p:ph type="body" idx="1"/>
          </p:nvPr>
        </p:nvSpPr>
        <p:spPr>
          <a:xfrm>
            <a:off x="5769970" y="1540043"/>
            <a:ext cx="2874559" cy="1999790"/>
          </a:xfrm>
          <a:prstGeom prst="rect">
            <a:avLst/>
          </a:prstGeom>
        </p:spPr>
        <p:txBody>
          <a:bodyPr spcFirstLastPara="1" wrap="square" lIns="91425" tIns="91425" rIns="91425" bIns="91425" anchor="t" anchorCtr="0">
            <a:normAutofit fontScale="85000" lnSpcReduction="20000"/>
          </a:bodyPr>
          <a:lstStyle/>
          <a:p>
            <a:pPr marL="133350" lvl="0" indent="0" algn="ctr" rtl="0">
              <a:spcBef>
                <a:spcPts val="0"/>
              </a:spcBef>
              <a:spcAft>
                <a:spcPts val="0"/>
              </a:spcAft>
              <a:buClr>
                <a:schemeClr val="dk1"/>
              </a:buClr>
              <a:buSzPts val="1500"/>
              <a:buNone/>
            </a:pPr>
            <a:r>
              <a:rPr lang="en-US" sz="1500" dirty="0">
                <a:solidFill>
                  <a:schemeClr val="tx1"/>
                </a:solidFill>
              </a:rPr>
              <a:t>Kami </a:t>
            </a:r>
            <a:r>
              <a:rPr lang="en-US" sz="1500" dirty="0" err="1">
                <a:solidFill>
                  <a:schemeClr val="tx1"/>
                </a:solidFill>
              </a:rPr>
              <a:t>melakukan</a:t>
            </a:r>
            <a:r>
              <a:rPr lang="en-US" sz="1500" dirty="0">
                <a:solidFill>
                  <a:schemeClr val="tx1"/>
                </a:solidFill>
              </a:rPr>
              <a:t> feature reselection dan </a:t>
            </a:r>
            <a:r>
              <a:rPr lang="en-US" sz="1500" dirty="0" err="1">
                <a:solidFill>
                  <a:schemeClr val="tx1"/>
                </a:solidFill>
              </a:rPr>
              <a:t>berfokus</a:t>
            </a:r>
            <a:r>
              <a:rPr lang="en-US" sz="1500" dirty="0">
                <a:solidFill>
                  <a:schemeClr val="tx1"/>
                </a:solidFill>
              </a:rPr>
              <a:t> pada 4 feature yang paling </a:t>
            </a:r>
            <a:r>
              <a:rPr lang="en-US" sz="1500" dirty="0" err="1">
                <a:solidFill>
                  <a:schemeClr val="tx1"/>
                </a:solidFill>
              </a:rPr>
              <a:t>penting</a:t>
            </a:r>
            <a:r>
              <a:rPr lang="en-US" sz="1500" dirty="0">
                <a:solidFill>
                  <a:schemeClr val="tx1"/>
                </a:solidFill>
              </a:rPr>
              <a:t> </a:t>
            </a:r>
            <a:r>
              <a:rPr lang="en-US" sz="1500" dirty="0" err="1">
                <a:solidFill>
                  <a:schemeClr val="tx1"/>
                </a:solidFill>
              </a:rPr>
              <a:t>untuk</a:t>
            </a:r>
            <a:r>
              <a:rPr lang="en-US" sz="1500" dirty="0">
                <a:solidFill>
                  <a:schemeClr val="tx1"/>
                </a:solidFill>
              </a:rPr>
              <a:t> </a:t>
            </a:r>
            <a:r>
              <a:rPr lang="en-US" sz="1500" dirty="0" err="1">
                <a:solidFill>
                  <a:schemeClr val="tx1"/>
                </a:solidFill>
              </a:rPr>
              <a:t>menghemat</a:t>
            </a:r>
            <a:r>
              <a:rPr lang="en-US" sz="1500" dirty="0">
                <a:solidFill>
                  <a:schemeClr val="tx1"/>
                </a:solidFill>
              </a:rPr>
              <a:t> resource, Hasil model </a:t>
            </a:r>
            <a:r>
              <a:rPr lang="en-US" sz="1500" dirty="0" err="1">
                <a:solidFill>
                  <a:schemeClr val="tx1"/>
                </a:solidFill>
              </a:rPr>
              <a:t>menunjukkan</a:t>
            </a:r>
            <a:r>
              <a:rPr lang="en-US" sz="1500" dirty="0">
                <a:solidFill>
                  <a:schemeClr val="tx1"/>
                </a:solidFill>
              </a:rPr>
              <a:t> </a:t>
            </a:r>
            <a:r>
              <a:rPr lang="en-US" sz="1500" dirty="0" err="1">
                <a:solidFill>
                  <a:schemeClr val="tx1"/>
                </a:solidFill>
              </a:rPr>
              <a:t>setelah</a:t>
            </a:r>
            <a:r>
              <a:rPr lang="en-US" sz="1500" dirty="0">
                <a:solidFill>
                  <a:schemeClr val="tx1"/>
                </a:solidFill>
              </a:rPr>
              <a:t> </a:t>
            </a:r>
            <a:r>
              <a:rPr lang="en-US" sz="1500" dirty="0" err="1">
                <a:solidFill>
                  <a:schemeClr val="tx1"/>
                </a:solidFill>
              </a:rPr>
              <a:t>dilakukan</a:t>
            </a:r>
            <a:r>
              <a:rPr lang="en-US" sz="1500" dirty="0">
                <a:solidFill>
                  <a:schemeClr val="tx1"/>
                </a:solidFill>
              </a:rPr>
              <a:t> feature reselection, </a:t>
            </a:r>
            <a:r>
              <a:rPr lang="en-US" sz="1500" dirty="0" err="1">
                <a:solidFill>
                  <a:schemeClr val="tx1"/>
                </a:solidFill>
              </a:rPr>
              <a:t>performa</a:t>
            </a:r>
            <a:r>
              <a:rPr lang="en-US" sz="1500" dirty="0">
                <a:solidFill>
                  <a:schemeClr val="tx1"/>
                </a:solidFill>
              </a:rPr>
              <a:t> machine learning </a:t>
            </a:r>
            <a:r>
              <a:rPr lang="en-US" sz="1500" dirty="0" err="1">
                <a:solidFill>
                  <a:schemeClr val="tx1"/>
                </a:solidFill>
              </a:rPr>
              <a:t>menjadi</a:t>
            </a:r>
            <a:r>
              <a:rPr lang="en-US" sz="1500" dirty="0">
                <a:solidFill>
                  <a:schemeClr val="tx1"/>
                </a:solidFill>
              </a:rPr>
              <a:t> </a:t>
            </a:r>
            <a:r>
              <a:rPr lang="en-US" sz="1500" dirty="0" err="1">
                <a:solidFill>
                  <a:schemeClr val="tx1"/>
                </a:solidFill>
              </a:rPr>
              <a:t>turun</a:t>
            </a:r>
            <a:r>
              <a:rPr lang="en-US" sz="1500" dirty="0">
                <a:solidFill>
                  <a:schemeClr val="tx1"/>
                </a:solidFill>
              </a:rPr>
              <a:t>, </a:t>
            </a:r>
            <a:r>
              <a:rPr lang="en-US" sz="1500" dirty="0" err="1">
                <a:solidFill>
                  <a:schemeClr val="tx1"/>
                </a:solidFill>
              </a:rPr>
              <a:t>akan</a:t>
            </a:r>
            <a:r>
              <a:rPr lang="en-US" sz="1500" dirty="0">
                <a:solidFill>
                  <a:schemeClr val="tx1"/>
                </a:solidFill>
              </a:rPr>
              <a:t> </a:t>
            </a:r>
            <a:r>
              <a:rPr lang="en-US" sz="1500" dirty="0" err="1">
                <a:solidFill>
                  <a:schemeClr val="tx1"/>
                </a:solidFill>
              </a:rPr>
              <a:t>tetapi</a:t>
            </a:r>
            <a:r>
              <a:rPr lang="en-US" sz="1500" dirty="0">
                <a:solidFill>
                  <a:schemeClr val="tx1"/>
                </a:solidFill>
              </a:rPr>
              <a:t> </a:t>
            </a:r>
            <a:r>
              <a:rPr lang="en-US" sz="1500" dirty="0" err="1">
                <a:solidFill>
                  <a:schemeClr val="tx1"/>
                </a:solidFill>
              </a:rPr>
              <a:t>masih</a:t>
            </a:r>
            <a:r>
              <a:rPr lang="en-US" sz="1500" dirty="0">
                <a:solidFill>
                  <a:schemeClr val="tx1"/>
                </a:solidFill>
              </a:rPr>
              <a:t> </a:t>
            </a:r>
            <a:r>
              <a:rPr lang="en-US" sz="1500" dirty="0" err="1">
                <a:solidFill>
                  <a:schemeClr val="tx1"/>
                </a:solidFill>
              </a:rPr>
              <a:t>memiliki</a:t>
            </a:r>
            <a:r>
              <a:rPr lang="en-US" sz="1500" dirty="0">
                <a:solidFill>
                  <a:schemeClr val="tx1"/>
                </a:solidFill>
              </a:rPr>
              <a:t> </a:t>
            </a:r>
            <a:r>
              <a:rPr lang="en-US" sz="1500" dirty="0" err="1">
                <a:solidFill>
                  <a:schemeClr val="tx1"/>
                </a:solidFill>
              </a:rPr>
              <a:t>nilai</a:t>
            </a:r>
            <a:r>
              <a:rPr lang="en-US" sz="1500" dirty="0">
                <a:solidFill>
                  <a:schemeClr val="tx1"/>
                </a:solidFill>
              </a:rPr>
              <a:t> </a:t>
            </a:r>
            <a:r>
              <a:rPr lang="en-US" sz="1500" dirty="0" err="1">
                <a:solidFill>
                  <a:schemeClr val="tx1"/>
                </a:solidFill>
              </a:rPr>
              <a:t>performa</a:t>
            </a:r>
            <a:r>
              <a:rPr lang="en-US" sz="1500" dirty="0">
                <a:solidFill>
                  <a:schemeClr val="tx1"/>
                </a:solidFill>
              </a:rPr>
              <a:t> yang </a:t>
            </a:r>
            <a:r>
              <a:rPr lang="en-US" sz="1500" dirty="0" err="1">
                <a:solidFill>
                  <a:schemeClr val="tx1"/>
                </a:solidFill>
              </a:rPr>
              <a:t>baik</a:t>
            </a:r>
            <a:endParaRPr sz="1500" dirty="0">
              <a:solidFill>
                <a:schemeClr val="tx1"/>
              </a:solidFill>
            </a:endParaRPr>
          </a:p>
        </p:txBody>
      </p:sp>
      <p:pic>
        <p:nvPicPr>
          <p:cNvPr id="3" name="Picture 2">
            <a:extLst>
              <a:ext uri="{FF2B5EF4-FFF2-40B4-BE49-F238E27FC236}">
                <a16:creationId xmlns:a16="http://schemas.microsoft.com/office/drawing/2014/main" id="{89A71FB0-9693-E127-5FCA-866E53F54EDA}"/>
              </a:ext>
            </a:extLst>
          </p:cNvPr>
          <p:cNvPicPr>
            <a:picLocks noChangeAspect="1"/>
          </p:cNvPicPr>
          <p:nvPr/>
        </p:nvPicPr>
        <p:blipFill>
          <a:blip r:embed="rId3"/>
          <a:stretch>
            <a:fillRect/>
          </a:stretch>
        </p:blipFill>
        <p:spPr>
          <a:xfrm>
            <a:off x="882286" y="1264265"/>
            <a:ext cx="4010585" cy="762106"/>
          </a:xfrm>
          <a:prstGeom prst="rect">
            <a:avLst/>
          </a:prstGeom>
          <a:ln>
            <a:solidFill>
              <a:schemeClr val="accent5"/>
            </a:solidFill>
          </a:ln>
        </p:spPr>
      </p:pic>
      <p:pic>
        <p:nvPicPr>
          <p:cNvPr id="8" name="Picture 7">
            <a:extLst>
              <a:ext uri="{FF2B5EF4-FFF2-40B4-BE49-F238E27FC236}">
                <a16:creationId xmlns:a16="http://schemas.microsoft.com/office/drawing/2014/main" id="{A2DEB2D1-FEC3-6C11-DD2E-E0B3EF9A864B}"/>
              </a:ext>
            </a:extLst>
          </p:cNvPr>
          <p:cNvPicPr>
            <a:picLocks noChangeAspect="1"/>
          </p:cNvPicPr>
          <p:nvPr/>
        </p:nvPicPr>
        <p:blipFill>
          <a:blip r:embed="rId4"/>
          <a:stretch>
            <a:fillRect/>
          </a:stretch>
        </p:blipFill>
        <p:spPr>
          <a:xfrm>
            <a:off x="1606286" y="2240707"/>
            <a:ext cx="2562583" cy="1752845"/>
          </a:xfrm>
          <a:prstGeom prst="rect">
            <a:avLst/>
          </a:prstGeom>
          <a:ln>
            <a:solidFill>
              <a:schemeClr val="accent5"/>
            </a:solidFill>
          </a:ln>
        </p:spPr>
      </p:pic>
    </p:spTree>
    <p:extLst>
      <p:ext uri="{BB962C8B-B14F-4D97-AF65-F5344CB8AC3E}">
        <p14:creationId xmlns:p14="http://schemas.microsoft.com/office/powerpoint/2010/main" val="32600904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Modeling</a:t>
            </a:r>
            <a:endParaRPr sz="1798">
              <a:solidFill>
                <a:schemeClr val="lt1"/>
              </a:solidFill>
              <a:latin typeface="Roboto"/>
              <a:ea typeface="Roboto"/>
              <a:cs typeface="Roboto"/>
              <a:sym typeface="Roboto"/>
            </a:endParaRPr>
          </a:p>
        </p:txBody>
      </p:sp>
      <p:sp>
        <p:nvSpPr>
          <p:cNvPr id="7" name="Google Shape;114;p27">
            <a:extLst>
              <a:ext uri="{FF2B5EF4-FFF2-40B4-BE49-F238E27FC236}">
                <a16:creationId xmlns:a16="http://schemas.microsoft.com/office/drawing/2014/main" id="{8A9A16CC-DB36-BADB-33D3-C724D2CEF12F}"/>
              </a:ext>
            </a:extLst>
          </p:cNvPr>
          <p:cNvSpPr txBox="1">
            <a:spLocks noGrp="1"/>
          </p:cNvSpPr>
          <p:nvPr>
            <p:ph type="body" idx="1"/>
          </p:nvPr>
        </p:nvSpPr>
        <p:spPr>
          <a:xfrm>
            <a:off x="5769970" y="1540043"/>
            <a:ext cx="2874559" cy="1999790"/>
          </a:xfrm>
          <a:prstGeom prst="rect">
            <a:avLst/>
          </a:prstGeom>
        </p:spPr>
        <p:txBody>
          <a:bodyPr spcFirstLastPara="1" wrap="square" lIns="91425" tIns="91425" rIns="91425" bIns="91425" anchor="t" anchorCtr="0">
            <a:normAutofit lnSpcReduction="10000"/>
          </a:bodyPr>
          <a:lstStyle/>
          <a:p>
            <a:pPr marL="133350" lvl="0" indent="0" algn="ctr" rtl="0">
              <a:spcBef>
                <a:spcPts val="0"/>
              </a:spcBef>
              <a:spcAft>
                <a:spcPts val="0"/>
              </a:spcAft>
              <a:buClr>
                <a:schemeClr val="dk1"/>
              </a:buClr>
              <a:buSzPts val="1500"/>
              <a:buNone/>
            </a:pPr>
            <a:r>
              <a:rPr lang="en-US" sz="1500" dirty="0">
                <a:solidFill>
                  <a:schemeClr val="tx1"/>
                </a:solidFill>
              </a:rPr>
              <a:t>Kami </a:t>
            </a:r>
            <a:r>
              <a:rPr lang="en-US" sz="1500" dirty="0" err="1">
                <a:solidFill>
                  <a:schemeClr val="tx1"/>
                </a:solidFill>
              </a:rPr>
              <a:t>melakukan</a:t>
            </a:r>
            <a:r>
              <a:rPr lang="en-US" sz="1500" dirty="0">
                <a:solidFill>
                  <a:schemeClr val="tx1"/>
                </a:solidFill>
              </a:rPr>
              <a:t> tuning hyperparameter </a:t>
            </a:r>
            <a:r>
              <a:rPr lang="en-US" sz="1500" dirty="0" err="1">
                <a:solidFill>
                  <a:schemeClr val="tx1"/>
                </a:solidFill>
              </a:rPr>
              <a:t>untuk</a:t>
            </a:r>
            <a:r>
              <a:rPr lang="en-US" sz="1500" dirty="0">
                <a:solidFill>
                  <a:schemeClr val="tx1"/>
                </a:solidFill>
              </a:rPr>
              <a:t> </a:t>
            </a:r>
            <a:r>
              <a:rPr lang="en-US" sz="1500" dirty="0" err="1">
                <a:solidFill>
                  <a:schemeClr val="tx1"/>
                </a:solidFill>
              </a:rPr>
              <a:t>meningkatkan</a:t>
            </a:r>
            <a:r>
              <a:rPr lang="en-US" sz="1500" dirty="0">
                <a:solidFill>
                  <a:schemeClr val="tx1"/>
                </a:solidFill>
              </a:rPr>
              <a:t> </a:t>
            </a:r>
            <a:r>
              <a:rPr lang="en-US" sz="1500" dirty="0" err="1">
                <a:solidFill>
                  <a:schemeClr val="tx1"/>
                </a:solidFill>
              </a:rPr>
              <a:t>performa</a:t>
            </a:r>
            <a:r>
              <a:rPr lang="en-US" sz="1500" dirty="0">
                <a:solidFill>
                  <a:schemeClr val="tx1"/>
                </a:solidFill>
              </a:rPr>
              <a:t> machine </a:t>
            </a:r>
            <a:r>
              <a:rPr lang="en-US" sz="1500" dirty="0" err="1">
                <a:solidFill>
                  <a:schemeClr val="tx1"/>
                </a:solidFill>
              </a:rPr>
              <a:t>learning,kami</a:t>
            </a:r>
            <a:r>
              <a:rPr lang="en-US" sz="1500" dirty="0">
                <a:solidFill>
                  <a:schemeClr val="tx1"/>
                </a:solidFill>
              </a:rPr>
              <a:t> </a:t>
            </a:r>
            <a:r>
              <a:rPr lang="en-US" sz="1500" dirty="0" err="1">
                <a:solidFill>
                  <a:schemeClr val="tx1"/>
                </a:solidFill>
              </a:rPr>
              <a:t>menggunakan</a:t>
            </a:r>
            <a:r>
              <a:rPr lang="en-US" sz="1500" dirty="0">
                <a:solidFill>
                  <a:schemeClr val="tx1"/>
                </a:solidFill>
              </a:rPr>
              <a:t> </a:t>
            </a:r>
            <a:r>
              <a:rPr lang="en-US" sz="1500" dirty="0" err="1">
                <a:solidFill>
                  <a:schemeClr val="tx1"/>
                </a:solidFill>
              </a:rPr>
              <a:t>gridsearch</a:t>
            </a:r>
            <a:r>
              <a:rPr lang="en-US" sz="1500" dirty="0">
                <a:solidFill>
                  <a:schemeClr val="tx1"/>
                </a:solidFill>
              </a:rPr>
              <a:t> </a:t>
            </a:r>
            <a:r>
              <a:rPr lang="en-US" sz="1500" dirty="0" err="1">
                <a:solidFill>
                  <a:schemeClr val="tx1"/>
                </a:solidFill>
              </a:rPr>
              <a:t>untuk</a:t>
            </a:r>
            <a:r>
              <a:rPr lang="en-US" sz="1500" dirty="0">
                <a:solidFill>
                  <a:schemeClr val="tx1"/>
                </a:solidFill>
              </a:rPr>
              <a:t> </a:t>
            </a:r>
            <a:r>
              <a:rPr lang="en-US" sz="1500" dirty="0" err="1">
                <a:solidFill>
                  <a:schemeClr val="tx1"/>
                </a:solidFill>
              </a:rPr>
              <a:t>mendapatkan</a:t>
            </a:r>
            <a:r>
              <a:rPr lang="en-US" sz="1500" dirty="0">
                <a:solidFill>
                  <a:schemeClr val="tx1"/>
                </a:solidFill>
              </a:rPr>
              <a:t> parameter paling optimum</a:t>
            </a:r>
            <a:endParaRPr sz="1500" dirty="0">
              <a:solidFill>
                <a:schemeClr val="tx1"/>
              </a:solidFill>
            </a:endParaRPr>
          </a:p>
        </p:txBody>
      </p:sp>
      <p:pic>
        <p:nvPicPr>
          <p:cNvPr id="15" name="Picture 14">
            <a:extLst>
              <a:ext uri="{FF2B5EF4-FFF2-40B4-BE49-F238E27FC236}">
                <a16:creationId xmlns:a16="http://schemas.microsoft.com/office/drawing/2014/main" id="{D431A872-85CA-999C-B2E5-52DAD7E7339D}"/>
              </a:ext>
            </a:extLst>
          </p:cNvPr>
          <p:cNvPicPr>
            <a:picLocks noChangeAspect="1"/>
          </p:cNvPicPr>
          <p:nvPr/>
        </p:nvPicPr>
        <p:blipFill>
          <a:blip r:embed="rId3"/>
          <a:stretch>
            <a:fillRect/>
          </a:stretch>
        </p:blipFill>
        <p:spPr>
          <a:xfrm>
            <a:off x="491010" y="1430438"/>
            <a:ext cx="4496427" cy="1086002"/>
          </a:xfrm>
          <a:prstGeom prst="rect">
            <a:avLst/>
          </a:prstGeom>
          <a:ln>
            <a:solidFill>
              <a:schemeClr val="accent5"/>
            </a:solidFill>
          </a:ln>
        </p:spPr>
      </p:pic>
      <p:pic>
        <p:nvPicPr>
          <p:cNvPr id="19" name="Picture 18">
            <a:extLst>
              <a:ext uri="{FF2B5EF4-FFF2-40B4-BE49-F238E27FC236}">
                <a16:creationId xmlns:a16="http://schemas.microsoft.com/office/drawing/2014/main" id="{52EB1866-A7BC-8ED6-A603-6F8A4E222723}"/>
              </a:ext>
            </a:extLst>
          </p:cNvPr>
          <p:cNvPicPr>
            <a:picLocks noChangeAspect="1"/>
          </p:cNvPicPr>
          <p:nvPr/>
        </p:nvPicPr>
        <p:blipFill>
          <a:blip r:embed="rId4"/>
          <a:stretch>
            <a:fillRect/>
          </a:stretch>
        </p:blipFill>
        <p:spPr>
          <a:xfrm>
            <a:off x="929222" y="2780427"/>
            <a:ext cx="3620005" cy="962159"/>
          </a:xfrm>
          <a:prstGeom prst="rect">
            <a:avLst/>
          </a:prstGeom>
          <a:ln>
            <a:solidFill>
              <a:schemeClr val="accent5"/>
            </a:solidFill>
          </a:ln>
        </p:spPr>
      </p:pic>
    </p:spTree>
    <p:extLst>
      <p:ext uri="{BB962C8B-B14F-4D97-AF65-F5344CB8AC3E}">
        <p14:creationId xmlns:p14="http://schemas.microsoft.com/office/powerpoint/2010/main" val="31522058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Modeling</a:t>
            </a:r>
            <a:endParaRPr sz="1798">
              <a:solidFill>
                <a:schemeClr val="lt1"/>
              </a:solidFill>
              <a:latin typeface="Roboto"/>
              <a:ea typeface="Roboto"/>
              <a:cs typeface="Roboto"/>
              <a:sym typeface="Roboto"/>
            </a:endParaRPr>
          </a:p>
        </p:txBody>
      </p:sp>
      <p:sp>
        <p:nvSpPr>
          <p:cNvPr id="7" name="Google Shape;114;p27">
            <a:extLst>
              <a:ext uri="{FF2B5EF4-FFF2-40B4-BE49-F238E27FC236}">
                <a16:creationId xmlns:a16="http://schemas.microsoft.com/office/drawing/2014/main" id="{8A9A16CC-DB36-BADB-33D3-C724D2CEF12F}"/>
              </a:ext>
            </a:extLst>
          </p:cNvPr>
          <p:cNvSpPr txBox="1">
            <a:spLocks noGrp="1"/>
          </p:cNvSpPr>
          <p:nvPr>
            <p:ph type="body" idx="1"/>
          </p:nvPr>
        </p:nvSpPr>
        <p:spPr>
          <a:xfrm>
            <a:off x="5769970" y="1540043"/>
            <a:ext cx="2874559" cy="1999790"/>
          </a:xfrm>
          <a:prstGeom prst="rect">
            <a:avLst/>
          </a:prstGeom>
        </p:spPr>
        <p:txBody>
          <a:bodyPr spcFirstLastPara="1" wrap="square" lIns="91425" tIns="91425" rIns="91425" bIns="91425" anchor="t" anchorCtr="0">
            <a:normAutofit fontScale="85000" lnSpcReduction="10000"/>
          </a:bodyPr>
          <a:lstStyle/>
          <a:p>
            <a:pPr marL="133350" lvl="0" indent="0" algn="ctr" rtl="0">
              <a:spcBef>
                <a:spcPts val="0"/>
              </a:spcBef>
              <a:spcAft>
                <a:spcPts val="0"/>
              </a:spcAft>
              <a:buClr>
                <a:schemeClr val="dk1"/>
              </a:buClr>
              <a:buSzPts val="1500"/>
              <a:buNone/>
            </a:pPr>
            <a:r>
              <a:rPr lang="en-US" sz="1500" dirty="0" err="1">
                <a:solidFill>
                  <a:schemeClr val="tx1"/>
                </a:solidFill>
              </a:rPr>
              <a:t>Setelah</a:t>
            </a:r>
            <a:r>
              <a:rPr lang="en-US" sz="1500" dirty="0">
                <a:solidFill>
                  <a:schemeClr val="tx1"/>
                </a:solidFill>
              </a:rPr>
              <a:t> </a:t>
            </a:r>
            <a:r>
              <a:rPr lang="en-US" sz="1500" dirty="0" err="1">
                <a:solidFill>
                  <a:schemeClr val="tx1"/>
                </a:solidFill>
              </a:rPr>
              <a:t>dilakukan</a:t>
            </a:r>
            <a:r>
              <a:rPr lang="en-US" sz="1500" dirty="0">
                <a:solidFill>
                  <a:schemeClr val="tx1"/>
                </a:solidFill>
              </a:rPr>
              <a:t> hyperparameter tuning </a:t>
            </a:r>
            <a:r>
              <a:rPr lang="en-US" sz="1500" dirty="0" err="1">
                <a:solidFill>
                  <a:schemeClr val="tx1"/>
                </a:solidFill>
              </a:rPr>
              <a:t>didapatkan</a:t>
            </a:r>
            <a:r>
              <a:rPr lang="en-US" sz="1500" dirty="0">
                <a:solidFill>
                  <a:schemeClr val="tx1"/>
                </a:solidFill>
              </a:rPr>
              <a:t> </a:t>
            </a:r>
            <a:r>
              <a:rPr lang="en-US" sz="1500" dirty="0" err="1">
                <a:solidFill>
                  <a:schemeClr val="tx1"/>
                </a:solidFill>
              </a:rPr>
              <a:t>performa</a:t>
            </a:r>
            <a:r>
              <a:rPr lang="en-US" sz="1500" dirty="0">
                <a:solidFill>
                  <a:schemeClr val="tx1"/>
                </a:solidFill>
              </a:rPr>
              <a:t> model </a:t>
            </a:r>
            <a:r>
              <a:rPr lang="en-US" sz="1500" dirty="0" err="1">
                <a:solidFill>
                  <a:schemeClr val="tx1"/>
                </a:solidFill>
              </a:rPr>
              <a:t>menjadi</a:t>
            </a:r>
            <a:r>
              <a:rPr lang="en-US" sz="1500" dirty="0">
                <a:solidFill>
                  <a:schemeClr val="tx1"/>
                </a:solidFill>
              </a:rPr>
              <a:t> </a:t>
            </a:r>
            <a:r>
              <a:rPr lang="en-US" sz="1500" dirty="0" err="1">
                <a:solidFill>
                  <a:schemeClr val="tx1"/>
                </a:solidFill>
              </a:rPr>
              <a:t>semakin</a:t>
            </a:r>
            <a:r>
              <a:rPr lang="en-US" sz="1500" dirty="0">
                <a:solidFill>
                  <a:schemeClr val="tx1"/>
                </a:solidFill>
              </a:rPr>
              <a:t> </a:t>
            </a:r>
            <a:r>
              <a:rPr lang="en-US" sz="1500" dirty="0" err="1">
                <a:solidFill>
                  <a:schemeClr val="tx1"/>
                </a:solidFill>
              </a:rPr>
              <a:t>lebih</a:t>
            </a:r>
            <a:r>
              <a:rPr lang="en-US" sz="1500" dirty="0">
                <a:solidFill>
                  <a:schemeClr val="tx1"/>
                </a:solidFill>
              </a:rPr>
              <a:t> </a:t>
            </a:r>
            <a:r>
              <a:rPr lang="en-US" sz="1500" dirty="0" err="1">
                <a:solidFill>
                  <a:schemeClr val="tx1"/>
                </a:solidFill>
              </a:rPr>
              <a:t>baik</a:t>
            </a:r>
            <a:r>
              <a:rPr lang="en-US" sz="1500" dirty="0">
                <a:solidFill>
                  <a:schemeClr val="tx1"/>
                </a:solidFill>
              </a:rPr>
              <a:t> </a:t>
            </a:r>
            <a:r>
              <a:rPr lang="en-US" sz="1500" dirty="0" err="1">
                <a:solidFill>
                  <a:schemeClr val="tx1"/>
                </a:solidFill>
              </a:rPr>
              <a:t>bahkan</a:t>
            </a:r>
            <a:r>
              <a:rPr lang="en-US" sz="1500" dirty="0">
                <a:solidFill>
                  <a:schemeClr val="tx1"/>
                </a:solidFill>
              </a:rPr>
              <a:t> </a:t>
            </a:r>
            <a:r>
              <a:rPr lang="en-US" sz="1500" dirty="0" err="1">
                <a:solidFill>
                  <a:schemeClr val="tx1"/>
                </a:solidFill>
              </a:rPr>
              <a:t>memiliki</a:t>
            </a:r>
            <a:r>
              <a:rPr lang="en-US" sz="1500" dirty="0">
                <a:solidFill>
                  <a:schemeClr val="tx1"/>
                </a:solidFill>
              </a:rPr>
              <a:t> </a:t>
            </a:r>
            <a:r>
              <a:rPr lang="en-US" sz="1500" dirty="0" err="1">
                <a:solidFill>
                  <a:schemeClr val="tx1"/>
                </a:solidFill>
              </a:rPr>
              <a:t>presisi</a:t>
            </a:r>
            <a:r>
              <a:rPr lang="en-US" sz="1500" dirty="0">
                <a:solidFill>
                  <a:schemeClr val="tx1"/>
                </a:solidFill>
              </a:rPr>
              <a:t> dan </a:t>
            </a:r>
            <a:r>
              <a:rPr lang="en-US" sz="1500" dirty="0" err="1">
                <a:solidFill>
                  <a:schemeClr val="tx1"/>
                </a:solidFill>
              </a:rPr>
              <a:t>akurasi</a:t>
            </a:r>
            <a:r>
              <a:rPr lang="en-US" sz="1500" dirty="0">
                <a:solidFill>
                  <a:schemeClr val="tx1"/>
                </a:solidFill>
              </a:rPr>
              <a:t> yang </a:t>
            </a:r>
            <a:r>
              <a:rPr lang="en-US" sz="1500" dirty="0" err="1">
                <a:solidFill>
                  <a:schemeClr val="tx1"/>
                </a:solidFill>
              </a:rPr>
              <a:t>lebih</a:t>
            </a:r>
            <a:r>
              <a:rPr lang="en-US" sz="1500" dirty="0">
                <a:solidFill>
                  <a:schemeClr val="tx1"/>
                </a:solidFill>
              </a:rPr>
              <a:t> </a:t>
            </a:r>
            <a:r>
              <a:rPr lang="en-US" sz="1500" dirty="0" err="1">
                <a:solidFill>
                  <a:schemeClr val="tx1"/>
                </a:solidFill>
              </a:rPr>
              <a:t>baik</a:t>
            </a:r>
            <a:r>
              <a:rPr lang="en-US" sz="1500" dirty="0">
                <a:solidFill>
                  <a:schemeClr val="tx1"/>
                </a:solidFill>
              </a:rPr>
              <a:t> </a:t>
            </a:r>
            <a:r>
              <a:rPr lang="en-US" sz="1500" dirty="0" err="1">
                <a:solidFill>
                  <a:schemeClr val="tx1"/>
                </a:solidFill>
              </a:rPr>
              <a:t>dibandingkan</a:t>
            </a:r>
            <a:r>
              <a:rPr lang="en-US" sz="1500" dirty="0">
                <a:solidFill>
                  <a:schemeClr val="tx1"/>
                </a:solidFill>
              </a:rPr>
              <a:t> pada </a:t>
            </a:r>
            <a:r>
              <a:rPr lang="en-US" sz="1500" dirty="0" err="1">
                <a:solidFill>
                  <a:schemeClr val="tx1"/>
                </a:solidFill>
              </a:rPr>
              <a:t>saat</a:t>
            </a:r>
            <a:r>
              <a:rPr lang="en-US" sz="1500" dirty="0">
                <a:solidFill>
                  <a:schemeClr val="tx1"/>
                </a:solidFill>
              </a:rPr>
              <a:t> </a:t>
            </a:r>
            <a:r>
              <a:rPr lang="en-US" sz="1500" dirty="0" err="1">
                <a:solidFill>
                  <a:schemeClr val="tx1"/>
                </a:solidFill>
              </a:rPr>
              <a:t>sebelum</a:t>
            </a:r>
            <a:r>
              <a:rPr lang="en-US" sz="1500" dirty="0">
                <a:solidFill>
                  <a:schemeClr val="tx1"/>
                </a:solidFill>
              </a:rPr>
              <a:t> </a:t>
            </a:r>
            <a:r>
              <a:rPr lang="en-US" sz="1500" dirty="0" err="1">
                <a:solidFill>
                  <a:schemeClr val="tx1"/>
                </a:solidFill>
              </a:rPr>
              <a:t>dilakukan</a:t>
            </a:r>
            <a:r>
              <a:rPr lang="en-US" sz="1500" dirty="0">
                <a:solidFill>
                  <a:schemeClr val="tx1"/>
                </a:solidFill>
              </a:rPr>
              <a:t> feature re selection </a:t>
            </a:r>
            <a:endParaRPr sz="1500" dirty="0">
              <a:solidFill>
                <a:schemeClr val="tx1"/>
              </a:solidFill>
            </a:endParaRPr>
          </a:p>
        </p:txBody>
      </p:sp>
      <p:pic>
        <p:nvPicPr>
          <p:cNvPr id="13" name="Picture 12">
            <a:extLst>
              <a:ext uri="{FF2B5EF4-FFF2-40B4-BE49-F238E27FC236}">
                <a16:creationId xmlns:a16="http://schemas.microsoft.com/office/drawing/2014/main" id="{FD54D503-0F3C-E2C8-CD39-D7BF394E0F95}"/>
              </a:ext>
            </a:extLst>
          </p:cNvPr>
          <p:cNvPicPr>
            <a:picLocks noChangeAspect="1"/>
          </p:cNvPicPr>
          <p:nvPr/>
        </p:nvPicPr>
        <p:blipFill>
          <a:blip r:embed="rId3"/>
          <a:stretch>
            <a:fillRect/>
          </a:stretch>
        </p:blipFill>
        <p:spPr>
          <a:xfrm>
            <a:off x="1298231" y="2377486"/>
            <a:ext cx="3724795" cy="828791"/>
          </a:xfrm>
          <a:prstGeom prst="rect">
            <a:avLst/>
          </a:prstGeom>
          <a:ln>
            <a:solidFill>
              <a:schemeClr val="accent5"/>
            </a:solidFill>
          </a:ln>
        </p:spPr>
      </p:pic>
      <p:pic>
        <p:nvPicPr>
          <p:cNvPr id="17" name="Picture 16">
            <a:extLst>
              <a:ext uri="{FF2B5EF4-FFF2-40B4-BE49-F238E27FC236}">
                <a16:creationId xmlns:a16="http://schemas.microsoft.com/office/drawing/2014/main" id="{FFE177F1-00E5-8A9A-CE88-6F0C5C50A41B}"/>
              </a:ext>
            </a:extLst>
          </p:cNvPr>
          <p:cNvPicPr>
            <a:picLocks noChangeAspect="1"/>
          </p:cNvPicPr>
          <p:nvPr/>
        </p:nvPicPr>
        <p:blipFill>
          <a:blip r:embed="rId4"/>
          <a:stretch>
            <a:fillRect/>
          </a:stretch>
        </p:blipFill>
        <p:spPr>
          <a:xfrm>
            <a:off x="974337" y="820805"/>
            <a:ext cx="4372585" cy="1438476"/>
          </a:xfrm>
          <a:prstGeom prst="rect">
            <a:avLst/>
          </a:prstGeom>
          <a:ln>
            <a:solidFill>
              <a:schemeClr val="accent5"/>
            </a:solidFill>
          </a:ln>
        </p:spPr>
      </p:pic>
      <p:pic>
        <p:nvPicPr>
          <p:cNvPr id="3" name="Picture 2">
            <a:extLst>
              <a:ext uri="{FF2B5EF4-FFF2-40B4-BE49-F238E27FC236}">
                <a16:creationId xmlns:a16="http://schemas.microsoft.com/office/drawing/2014/main" id="{D9D4A699-04E6-81FA-9D51-25D0C3CDDE78}"/>
              </a:ext>
            </a:extLst>
          </p:cNvPr>
          <p:cNvPicPr>
            <a:picLocks noChangeAspect="1"/>
          </p:cNvPicPr>
          <p:nvPr/>
        </p:nvPicPr>
        <p:blipFill>
          <a:blip r:embed="rId5"/>
          <a:stretch>
            <a:fillRect/>
          </a:stretch>
        </p:blipFill>
        <p:spPr>
          <a:xfrm>
            <a:off x="1898021" y="3298615"/>
            <a:ext cx="2419688" cy="1667108"/>
          </a:xfrm>
          <a:prstGeom prst="rect">
            <a:avLst/>
          </a:prstGeom>
          <a:ln>
            <a:solidFill>
              <a:schemeClr val="accent5"/>
            </a:solidFill>
          </a:ln>
        </p:spPr>
      </p:pic>
    </p:spTree>
    <p:extLst>
      <p:ext uri="{BB962C8B-B14F-4D97-AF65-F5344CB8AC3E}">
        <p14:creationId xmlns:p14="http://schemas.microsoft.com/office/powerpoint/2010/main" val="12741076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Business Recommendation &amp; Simulation</a:t>
            </a:r>
            <a:endParaRPr sz="1798">
              <a:solidFill>
                <a:schemeClr val="lt1"/>
              </a:solidFill>
              <a:latin typeface="Roboto"/>
              <a:ea typeface="Roboto"/>
              <a:cs typeface="Roboto"/>
              <a:sym typeface="Roboto"/>
            </a:endParaRPr>
          </a:p>
        </p:txBody>
      </p:sp>
      <p:pic>
        <p:nvPicPr>
          <p:cNvPr id="5" name="Picture 4">
            <a:extLst>
              <a:ext uri="{FF2B5EF4-FFF2-40B4-BE49-F238E27FC236}">
                <a16:creationId xmlns:a16="http://schemas.microsoft.com/office/drawing/2014/main" id="{6D753CA1-B645-2E05-7D99-E64431F8EA3A}"/>
              </a:ext>
            </a:extLst>
          </p:cNvPr>
          <p:cNvPicPr>
            <a:picLocks noChangeAspect="1"/>
          </p:cNvPicPr>
          <p:nvPr/>
        </p:nvPicPr>
        <p:blipFill rotWithShape="1">
          <a:blip r:embed="rId3"/>
          <a:srcRect t="26867"/>
          <a:stretch/>
        </p:blipFill>
        <p:spPr>
          <a:xfrm>
            <a:off x="494030" y="1169116"/>
            <a:ext cx="4728343" cy="2805268"/>
          </a:xfrm>
          <a:prstGeom prst="rect">
            <a:avLst/>
          </a:prstGeom>
        </p:spPr>
      </p:pic>
      <p:sp>
        <p:nvSpPr>
          <p:cNvPr id="6" name="Google Shape;114;p27">
            <a:extLst>
              <a:ext uri="{FF2B5EF4-FFF2-40B4-BE49-F238E27FC236}">
                <a16:creationId xmlns:a16="http://schemas.microsoft.com/office/drawing/2014/main" id="{6CA28F92-CC09-D7C6-D108-C58270E8D653}"/>
              </a:ext>
            </a:extLst>
          </p:cNvPr>
          <p:cNvSpPr txBox="1">
            <a:spLocks noGrp="1"/>
          </p:cNvSpPr>
          <p:nvPr>
            <p:ph type="body" idx="1"/>
          </p:nvPr>
        </p:nvSpPr>
        <p:spPr>
          <a:xfrm>
            <a:off x="5222373" y="1639867"/>
            <a:ext cx="3110002" cy="1863766"/>
          </a:xfrm>
          <a:prstGeom prst="rect">
            <a:avLst/>
          </a:prstGeom>
        </p:spPr>
        <p:txBody>
          <a:bodyPr spcFirstLastPara="1" wrap="square" lIns="91425" tIns="91425" rIns="91425" bIns="91425" anchor="t" anchorCtr="0">
            <a:normAutofit fontScale="85000" lnSpcReduction="10000"/>
          </a:bodyPr>
          <a:lstStyle/>
          <a:p>
            <a:pPr marL="133350" lvl="0" indent="0" algn="ctr" rtl="0">
              <a:spcBef>
                <a:spcPts val="0"/>
              </a:spcBef>
              <a:spcAft>
                <a:spcPts val="0"/>
              </a:spcAft>
              <a:buClr>
                <a:schemeClr val="dk1"/>
              </a:buClr>
              <a:buSzPts val="1500"/>
              <a:buNone/>
            </a:pPr>
            <a:r>
              <a:rPr lang="en-US" sz="1500" dirty="0">
                <a:solidFill>
                  <a:schemeClr val="tx1"/>
                </a:solidFill>
              </a:rPr>
              <a:t>4 feature paling </a:t>
            </a:r>
            <a:r>
              <a:rPr lang="en-US" sz="1500" dirty="0" err="1">
                <a:solidFill>
                  <a:schemeClr val="tx1"/>
                </a:solidFill>
              </a:rPr>
              <a:t>berpengaruh</a:t>
            </a:r>
            <a:r>
              <a:rPr lang="en-US" sz="1500" dirty="0">
                <a:solidFill>
                  <a:schemeClr val="tx1"/>
                </a:solidFill>
              </a:rPr>
              <a:t> pada model machine learning </a:t>
            </a:r>
            <a:r>
              <a:rPr lang="en-US" sz="1500" dirty="0" err="1">
                <a:solidFill>
                  <a:schemeClr val="tx1"/>
                </a:solidFill>
              </a:rPr>
              <a:t>ini</a:t>
            </a:r>
            <a:r>
              <a:rPr lang="en-US" sz="1500" dirty="0">
                <a:solidFill>
                  <a:schemeClr val="tx1"/>
                </a:solidFill>
              </a:rPr>
              <a:t> </a:t>
            </a:r>
            <a:r>
              <a:rPr lang="en-US" sz="1500" dirty="0" err="1">
                <a:solidFill>
                  <a:schemeClr val="tx1"/>
                </a:solidFill>
              </a:rPr>
              <a:t>adalah</a:t>
            </a:r>
            <a:r>
              <a:rPr lang="en-US" sz="1500" dirty="0">
                <a:solidFill>
                  <a:schemeClr val="tx1"/>
                </a:solidFill>
              </a:rPr>
              <a:t> daily internet </a:t>
            </a:r>
            <a:r>
              <a:rPr lang="en-US" sz="1500" dirty="0" err="1">
                <a:solidFill>
                  <a:schemeClr val="tx1"/>
                </a:solidFill>
              </a:rPr>
              <a:t>usage,daily</a:t>
            </a:r>
            <a:r>
              <a:rPr lang="en-US" sz="1500" dirty="0">
                <a:solidFill>
                  <a:schemeClr val="tx1"/>
                </a:solidFill>
              </a:rPr>
              <a:t> time spent on site, area income, dan age. </a:t>
            </a:r>
            <a:r>
              <a:rPr lang="en-US" sz="1500" dirty="0" err="1">
                <a:solidFill>
                  <a:schemeClr val="tx1"/>
                </a:solidFill>
              </a:rPr>
              <a:t>Maka</a:t>
            </a:r>
            <a:r>
              <a:rPr lang="en-US" sz="1500" dirty="0">
                <a:solidFill>
                  <a:schemeClr val="tx1"/>
                </a:solidFill>
              </a:rPr>
              <a:t> </a:t>
            </a:r>
            <a:r>
              <a:rPr lang="en-US" sz="1500" dirty="0" err="1">
                <a:solidFill>
                  <a:schemeClr val="tx1"/>
                </a:solidFill>
              </a:rPr>
              <a:t>dari</a:t>
            </a:r>
            <a:r>
              <a:rPr lang="en-US" sz="1500" dirty="0">
                <a:solidFill>
                  <a:schemeClr val="tx1"/>
                </a:solidFill>
              </a:rPr>
              <a:t> </a:t>
            </a:r>
            <a:r>
              <a:rPr lang="en-US" sz="1500" dirty="0" err="1">
                <a:solidFill>
                  <a:schemeClr val="tx1"/>
                </a:solidFill>
              </a:rPr>
              <a:t>itu</a:t>
            </a:r>
            <a:r>
              <a:rPr lang="en-US" sz="1500" dirty="0">
                <a:solidFill>
                  <a:schemeClr val="tx1"/>
                </a:solidFill>
              </a:rPr>
              <a:t> </a:t>
            </a:r>
            <a:r>
              <a:rPr lang="en-US" sz="1500" dirty="0" err="1">
                <a:solidFill>
                  <a:schemeClr val="tx1"/>
                </a:solidFill>
              </a:rPr>
              <a:t>kita</a:t>
            </a:r>
            <a:r>
              <a:rPr lang="en-US" sz="1500" dirty="0">
                <a:solidFill>
                  <a:schemeClr val="tx1"/>
                </a:solidFill>
              </a:rPr>
              <a:t> </a:t>
            </a:r>
            <a:r>
              <a:rPr lang="en-US" sz="1500" dirty="0" err="1">
                <a:solidFill>
                  <a:schemeClr val="tx1"/>
                </a:solidFill>
              </a:rPr>
              <a:t>dapat</a:t>
            </a:r>
            <a:r>
              <a:rPr lang="en-US" sz="1500" dirty="0">
                <a:solidFill>
                  <a:schemeClr val="tx1"/>
                </a:solidFill>
              </a:rPr>
              <a:t> </a:t>
            </a:r>
            <a:r>
              <a:rPr lang="en-US" sz="1500" dirty="0" err="1">
                <a:solidFill>
                  <a:schemeClr val="tx1"/>
                </a:solidFill>
              </a:rPr>
              <a:t>menfokuskan</a:t>
            </a:r>
            <a:r>
              <a:rPr lang="en-US" sz="1500" dirty="0">
                <a:solidFill>
                  <a:schemeClr val="tx1"/>
                </a:solidFill>
              </a:rPr>
              <a:t> ads </a:t>
            </a:r>
            <a:r>
              <a:rPr lang="en-US" sz="1500" dirty="0" err="1">
                <a:solidFill>
                  <a:schemeClr val="tx1"/>
                </a:solidFill>
              </a:rPr>
              <a:t>kepada</a:t>
            </a:r>
            <a:r>
              <a:rPr lang="en-US" sz="1500" dirty="0">
                <a:solidFill>
                  <a:schemeClr val="tx1"/>
                </a:solidFill>
              </a:rPr>
              <a:t> </a:t>
            </a:r>
            <a:r>
              <a:rPr lang="en-US" sz="1500" dirty="0" err="1">
                <a:solidFill>
                  <a:schemeClr val="tx1"/>
                </a:solidFill>
              </a:rPr>
              <a:t>kelompok</a:t>
            </a:r>
            <a:r>
              <a:rPr lang="en-US" sz="1500" dirty="0">
                <a:solidFill>
                  <a:schemeClr val="tx1"/>
                </a:solidFill>
              </a:rPr>
              <a:t> </a:t>
            </a:r>
            <a:r>
              <a:rPr lang="en-US" sz="1500" dirty="0" err="1">
                <a:solidFill>
                  <a:schemeClr val="tx1"/>
                </a:solidFill>
              </a:rPr>
              <a:t>dengan</a:t>
            </a:r>
            <a:r>
              <a:rPr lang="en-US" sz="1500" dirty="0">
                <a:solidFill>
                  <a:schemeClr val="tx1"/>
                </a:solidFill>
              </a:rPr>
              <a:t> conversion rate click paling </a:t>
            </a:r>
            <a:r>
              <a:rPr lang="en-US" sz="1500" dirty="0" err="1">
                <a:solidFill>
                  <a:schemeClr val="tx1"/>
                </a:solidFill>
              </a:rPr>
              <a:t>tinggi</a:t>
            </a:r>
            <a:r>
              <a:rPr lang="en-US" sz="1500" dirty="0">
                <a:solidFill>
                  <a:schemeClr val="tx1"/>
                </a:solidFill>
              </a:rPr>
              <a:t> </a:t>
            </a:r>
            <a:r>
              <a:rPr lang="en-US" sz="1500" dirty="0" err="1">
                <a:solidFill>
                  <a:schemeClr val="tx1"/>
                </a:solidFill>
              </a:rPr>
              <a:t>berdasarkan</a:t>
            </a:r>
            <a:r>
              <a:rPr lang="en-US" sz="1500" dirty="0">
                <a:solidFill>
                  <a:schemeClr val="tx1"/>
                </a:solidFill>
              </a:rPr>
              <a:t> 4 feature </a:t>
            </a:r>
            <a:r>
              <a:rPr lang="en-US" sz="1500" dirty="0" err="1">
                <a:solidFill>
                  <a:schemeClr val="tx1"/>
                </a:solidFill>
              </a:rPr>
              <a:t>tersebut</a:t>
            </a:r>
            <a:endParaRPr sz="1500" dirty="0">
              <a:solidFill>
                <a:schemeClr val="tx1"/>
              </a:solidFill>
            </a:endParaRPr>
          </a:p>
        </p:txBody>
      </p:sp>
    </p:spTree>
    <p:extLst>
      <p:ext uri="{BB962C8B-B14F-4D97-AF65-F5344CB8AC3E}">
        <p14:creationId xmlns:p14="http://schemas.microsoft.com/office/powerpoint/2010/main" val="26152162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Business Recommendation &amp; Simulation</a:t>
            </a:r>
            <a:endParaRPr sz="1798">
              <a:solidFill>
                <a:schemeClr val="lt1"/>
              </a:solidFill>
              <a:latin typeface="Roboto"/>
              <a:ea typeface="Roboto"/>
              <a:cs typeface="Roboto"/>
              <a:sym typeface="Roboto"/>
            </a:endParaRPr>
          </a:p>
        </p:txBody>
      </p:sp>
      <p:sp>
        <p:nvSpPr>
          <p:cNvPr id="6" name="Google Shape;114;p27">
            <a:extLst>
              <a:ext uri="{FF2B5EF4-FFF2-40B4-BE49-F238E27FC236}">
                <a16:creationId xmlns:a16="http://schemas.microsoft.com/office/drawing/2014/main" id="{6CA28F92-CC09-D7C6-D108-C58270E8D653}"/>
              </a:ext>
            </a:extLst>
          </p:cNvPr>
          <p:cNvSpPr txBox="1">
            <a:spLocks noGrp="1"/>
          </p:cNvSpPr>
          <p:nvPr>
            <p:ph type="body" idx="1"/>
          </p:nvPr>
        </p:nvSpPr>
        <p:spPr>
          <a:xfrm>
            <a:off x="5344999" y="1806278"/>
            <a:ext cx="3110002" cy="1536470"/>
          </a:xfrm>
          <a:prstGeom prst="rect">
            <a:avLst/>
          </a:prstGeom>
        </p:spPr>
        <p:txBody>
          <a:bodyPr spcFirstLastPara="1" wrap="square" lIns="91425" tIns="91425" rIns="91425" bIns="91425" anchor="t" anchorCtr="0">
            <a:normAutofit fontScale="92500" lnSpcReduction="10000"/>
          </a:bodyPr>
          <a:lstStyle/>
          <a:p>
            <a:pPr marL="133350" lvl="0" indent="0" algn="ctr" rtl="0">
              <a:spcBef>
                <a:spcPts val="0"/>
              </a:spcBef>
              <a:spcAft>
                <a:spcPts val="0"/>
              </a:spcAft>
              <a:buClr>
                <a:schemeClr val="dk1"/>
              </a:buClr>
              <a:buSzPts val="1500"/>
              <a:buNone/>
            </a:pPr>
            <a:r>
              <a:rPr lang="en-US" sz="1500" dirty="0">
                <a:solidFill>
                  <a:schemeClr val="tx1"/>
                </a:solidFill>
              </a:rPr>
              <a:t>Karena </a:t>
            </a:r>
            <a:r>
              <a:rPr lang="en-US" sz="1500" dirty="0" err="1">
                <a:solidFill>
                  <a:schemeClr val="tx1"/>
                </a:solidFill>
              </a:rPr>
              <a:t>pengguna</a:t>
            </a:r>
            <a:r>
              <a:rPr lang="en-US" sz="1500" dirty="0">
                <a:solidFill>
                  <a:schemeClr val="tx1"/>
                </a:solidFill>
              </a:rPr>
              <a:t> internet dan </a:t>
            </a:r>
            <a:r>
              <a:rPr lang="en-US" sz="1500" dirty="0" err="1">
                <a:solidFill>
                  <a:schemeClr val="tx1"/>
                </a:solidFill>
              </a:rPr>
              <a:t>pengunjung</a:t>
            </a:r>
            <a:r>
              <a:rPr lang="en-US" sz="1500" dirty="0">
                <a:solidFill>
                  <a:schemeClr val="tx1"/>
                </a:solidFill>
              </a:rPr>
              <a:t> situs senior </a:t>
            </a:r>
            <a:r>
              <a:rPr lang="en-US" sz="1500" dirty="0" err="1">
                <a:solidFill>
                  <a:schemeClr val="tx1"/>
                </a:solidFill>
              </a:rPr>
              <a:t>cenderung</a:t>
            </a:r>
            <a:r>
              <a:rPr lang="en-US" sz="1500" dirty="0">
                <a:solidFill>
                  <a:schemeClr val="tx1"/>
                </a:solidFill>
              </a:rPr>
              <a:t> </a:t>
            </a:r>
            <a:r>
              <a:rPr lang="en-US" sz="1500" dirty="0" err="1">
                <a:solidFill>
                  <a:schemeClr val="tx1"/>
                </a:solidFill>
              </a:rPr>
              <a:t>tidak</a:t>
            </a:r>
            <a:r>
              <a:rPr lang="en-US" sz="1500" dirty="0">
                <a:solidFill>
                  <a:schemeClr val="tx1"/>
                </a:solidFill>
              </a:rPr>
              <a:t> </a:t>
            </a:r>
            <a:r>
              <a:rPr lang="en-US" sz="1500" dirty="0" err="1">
                <a:solidFill>
                  <a:schemeClr val="tx1"/>
                </a:solidFill>
              </a:rPr>
              <a:t>tertarik</a:t>
            </a:r>
            <a:r>
              <a:rPr lang="en-US" sz="1500" dirty="0">
                <a:solidFill>
                  <a:schemeClr val="tx1"/>
                </a:solidFill>
              </a:rPr>
              <a:t> pada </a:t>
            </a:r>
            <a:r>
              <a:rPr lang="en-US" sz="1500" dirty="0" err="1">
                <a:solidFill>
                  <a:schemeClr val="tx1"/>
                </a:solidFill>
              </a:rPr>
              <a:t>iklan</a:t>
            </a:r>
            <a:r>
              <a:rPr lang="en-US" sz="1500" dirty="0">
                <a:solidFill>
                  <a:schemeClr val="tx1"/>
                </a:solidFill>
              </a:rPr>
              <a:t>, </a:t>
            </a:r>
            <a:r>
              <a:rPr lang="en-US" sz="1500" dirty="0" err="1">
                <a:solidFill>
                  <a:schemeClr val="tx1"/>
                </a:solidFill>
              </a:rPr>
              <a:t>kita</a:t>
            </a:r>
            <a:r>
              <a:rPr lang="en-US" sz="1500" dirty="0">
                <a:solidFill>
                  <a:schemeClr val="tx1"/>
                </a:solidFill>
              </a:rPr>
              <a:t> </a:t>
            </a:r>
            <a:r>
              <a:rPr lang="en-US" sz="1500" dirty="0" err="1">
                <a:solidFill>
                  <a:schemeClr val="tx1"/>
                </a:solidFill>
              </a:rPr>
              <a:t>dapat</a:t>
            </a:r>
            <a:r>
              <a:rPr lang="en-US" sz="1500" dirty="0">
                <a:solidFill>
                  <a:schemeClr val="tx1"/>
                </a:solidFill>
              </a:rPr>
              <a:t> </a:t>
            </a:r>
            <a:r>
              <a:rPr lang="en-US" sz="1500" dirty="0" err="1">
                <a:solidFill>
                  <a:schemeClr val="tx1"/>
                </a:solidFill>
              </a:rPr>
              <a:t>menfokuskan</a:t>
            </a:r>
            <a:r>
              <a:rPr lang="en-US" sz="1500" dirty="0">
                <a:solidFill>
                  <a:schemeClr val="tx1"/>
                </a:solidFill>
              </a:rPr>
              <a:t> </a:t>
            </a:r>
            <a:r>
              <a:rPr lang="en-US" sz="1500" dirty="0" err="1">
                <a:solidFill>
                  <a:schemeClr val="tx1"/>
                </a:solidFill>
              </a:rPr>
              <a:t>iklan</a:t>
            </a:r>
            <a:r>
              <a:rPr lang="en-US" sz="1500" dirty="0">
                <a:solidFill>
                  <a:schemeClr val="tx1"/>
                </a:solidFill>
              </a:rPr>
              <a:t> </a:t>
            </a:r>
            <a:r>
              <a:rPr lang="en-US" sz="1500" dirty="0" err="1">
                <a:solidFill>
                  <a:schemeClr val="tx1"/>
                </a:solidFill>
              </a:rPr>
              <a:t>kepada</a:t>
            </a:r>
            <a:r>
              <a:rPr lang="en-US" sz="1500" dirty="0">
                <a:solidFill>
                  <a:schemeClr val="tx1"/>
                </a:solidFill>
              </a:rPr>
              <a:t> </a:t>
            </a:r>
            <a:r>
              <a:rPr lang="en-US" sz="1500" dirty="0" err="1">
                <a:solidFill>
                  <a:schemeClr val="tx1"/>
                </a:solidFill>
              </a:rPr>
              <a:t>pengguna</a:t>
            </a:r>
            <a:r>
              <a:rPr lang="en-US" sz="1500" dirty="0">
                <a:solidFill>
                  <a:schemeClr val="tx1"/>
                </a:solidFill>
              </a:rPr>
              <a:t> internet dan </a:t>
            </a:r>
            <a:r>
              <a:rPr lang="en-US" sz="1500" dirty="0" err="1">
                <a:solidFill>
                  <a:schemeClr val="tx1"/>
                </a:solidFill>
              </a:rPr>
              <a:t>pengunjung</a:t>
            </a:r>
            <a:r>
              <a:rPr lang="en-US" sz="1500" dirty="0">
                <a:solidFill>
                  <a:schemeClr val="tx1"/>
                </a:solidFill>
              </a:rPr>
              <a:t> situs </a:t>
            </a:r>
            <a:r>
              <a:rPr lang="en-US" sz="1500" dirty="0" err="1">
                <a:solidFill>
                  <a:schemeClr val="tx1"/>
                </a:solidFill>
              </a:rPr>
              <a:t>baru</a:t>
            </a:r>
            <a:r>
              <a:rPr lang="en-US" sz="1500" dirty="0">
                <a:solidFill>
                  <a:schemeClr val="tx1"/>
                </a:solidFill>
              </a:rPr>
              <a:t> </a:t>
            </a:r>
            <a:endParaRPr sz="1500" dirty="0">
              <a:solidFill>
                <a:schemeClr val="tx1"/>
              </a:solidFill>
            </a:endParaRPr>
          </a:p>
        </p:txBody>
      </p:sp>
      <p:pic>
        <p:nvPicPr>
          <p:cNvPr id="3" name="Picture 4">
            <a:extLst>
              <a:ext uri="{FF2B5EF4-FFF2-40B4-BE49-F238E27FC236}">
                <a16:creationId xmlns:a16="http://schemas.microsoft.com/office/drawing/2014/main" id="{7BE6C240-08F3-47A5-DBBD-2ACE874E5A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753" r="50000" b="248"/>
          <a:stretch/>
        </p:blipFill>
        <p:spPr bwMode="auto">
          <a:xfrm>
            <a:off x="811625" y="957600"/>
            <a:ext cx="3435350" cy="1697355"/>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17B896B9-C74E-7DB3-6CD0-16762D23A03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t="638" b="66363"/>
          <a:stretch/>
        </p:blipFill>
        <p:spPr bwMode="auto">
          <a:xfrm>
            <a:off x="811625" y="2847121"/>
            <a:ext cx="3435350" cy="1697355"/>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7009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Business Recommendation &amp; Simulation</a:t>
            </a:r>
            <a:endParaRPr sz="1798">
              <a:solidFill>
                <a:schemeClr val="lt1"/>
              </a:solidFill>
              <a:latin typeface="Roboto"/>
              <a:ea typeface="Roboto"/>
              <a:cs typeface="Roboto"/>
              <a:sym typeface="Roboto"/>
            </a:endParaRPr>
          </a:p>
        </p:txBody>
      </p:sp>
      <p:sp>
        <p:nvSpPr>
          <p:cNvPr id="6" name="Google Shape;114;p27">
            <a:extLst>
              <a:ext uri="{FF2B5EF4-FFF2-40B4-BE49-F238E27FC236}">
                <a16:creationId xmlns:a16="http://schemas.microsoft.com/office/drawing/2014/main" id="{6CA28F92-CC09-D7C6-D108-C58270E8D653}"/>
              </a:ext>
            </a:extLst>
          </p:cNvPr>
          <p:cNvSpPr txBox="1">
            <a:spLocks noGrp="1"/>
          </p:cNvSpPr>
          <p:nvPr>
            <p:ph type="body" idx="1"/>
          </p:nvPr>
        </p:nvSpPr>
        <p:spPr>
          <a:xfrm>
            <a:off x="5344999" y="1806278"/>
            <a:ext cx="3110002" cy="2102782"/>
          </a:xfrm>
          <a:prstGeom prst="rect">
            <a:avLst/>
          </a:prstGeom>
        </p:spPr>
        <p:txBody>
          <a:bodyPr spcFirstLastPara="1" wrap="square" lIns="91425" tIns="91425" rIns="91425" bIns="91425" anchor="t" anchorCtr="0">
            <a:normAutofit fontScale="92500" lnSpcReduction="20000"/>
          </a:bodyPr>
          <a:lstStyle/>
          <a:p>
            <a:pPr marL="133350" lvl="0" indent="0" algn="ctr" rtl="0">
              <a:spcBef>
                <a:spcPts val="0"/>
              </a:spcBef>
              <a:spcAft>
                <a:spcPts val="0"/>
              </a:spcAft>
              <a:buClr>
                <a:schemeClr val="dk1"/>
              </a:buClr>
              <a:buSzPts val="1500"/>
              <a:buNone/>
            </a:pPr>
            <a:r>
              <a:rPr lang="en-US" sz="1500" dirty="0">
                <a:solidFill>
                  <a:schemeClr val="tx1"/>
                </a:solidFill>
              </a:rPr>
              <a:t>Karena user </a:t>
            </a:r>
            <a:r>
              <a:rPr lang="en-US" sz="1500" dirty="0" err="1">
                <a:solidFill>
                  <a:schemeClr val="tx1"/>
                </a:solidFill>
              </a:rPr>
              <a:t>dengan</a:t>
            </a:r>
            <a:r>
              <a:rPr lang="en-US" sz="1500" dirty="0">
                <a:solidFill>
                  <a:schemeClr val="tx1"/>
                </a:solidFill>
              </a:rPr>
              <a:t> </a:t>
            </a:r>
            <a:r>
              <a:rPr lang="en-US" sz="1500" dirty="0" err="1">
                <a:solidFill>
                  <a:schemeClr val="tx1"/>
                </a:solidFill>
              </a:rPr>
              <a:t>usia</a:t>
            </a:r>
            <a:r>
              <a:rPr lang="en-US" sz="1500" dirty="0">
                <a:solidFill>
                  <a:schemeClr val="tx1"/>
                </a:solidFill>
              </a:rPr>
              <a:t> </a:t>
            </a:r>
            <a:r>
              <a:rPr lang="en-US" sz="1500" dirty="0" err="1">
                <a:solidFill>
                  <a:schemeClr val="tx1"/>
                </a:solidFill>
              </a:rPr>
              <a:t>paruh</a:t>
            </a:r>
            <a:r>
              <a:rPr lang="en-US" sz="1500" dirty="0">
                <a:solidFill>
                  <a:schemeClr val="tx1"/>
                </a:solidFill>
              </a:rPr>
              <a:t> baya dan senior </a:t>
            </a:r>
            <a:r>
              <a:rPr lang="en-US" sz="1500" dirty="0" err="1">
                <a:solidFill>
                  <a:schemeClr val="tx1"/>
                </a:solidFill>
              </a:rPr>
              <a:t>cenderung</a:t>
            </a:r>
            <a:r>
              <a:rPr lang="en-US" sz="1500" dirty="0">
                <a:solidFill>
                  <a:schemeClr val="tx1"/>
                </a:solidFill>
              </a:rPr>
              <a:t> </a:t>
            </a:r>
            <a:r>
              <a:rPr lang="en-US" sz="1500" dirty="0" err="1">
                <a:solidFill>
                  <a:schemeClr val="tx1"/>
                </a:solidFill>
              </a:rPr>
              <a:t>memiliki</a:t>
            </a:r>
            <a:r>
              <a:rPr lang="en-US" sz="1500" dirty="0">
                <a:solidFill>
                  <a:schemeClr val="tx1"/>
                </a:solidFill>
              </a:rPr>
              <a:t> conversion rate click yang </a:t>
            </a:r>
            <a:r>
              <a:rPr lang="en-US" sz="1500" dirty="0" err="1">
                <a:solidFill>
                  <a:schemeClr val="tx1"/>
                </a:solidFill>
              </a:rPr>
              <a:t>lebih</a:t>
            </a:r>
            <a:r>
              <a:rPr lang="en-US" sz="1500" dirty="0">
                <a:solidFill>
                  <a:schemeClr val="tx1"/>
                </a:solidFill>
              </a:rPr>
              <a:t> </a:t>
            </a:r>
            <a:r>
              <a:rPr lang="en-US" sz="1500" dirty="0" err="1">
                <a:solidFill>
                  <a:schemeClr val="tx1"/>
                </a:solidFill>
              </a:rPr>
              <a:t>tinggi</a:t>
            </a:r>
            <a:r>
              <a:rPr lang="en-US" sz="1500" dirty="0">
                <a:solidFill>
                  <a:schemeClr val="tx1"/>
                </a:solidFill>
              </a:rPr>
              <a:t> </a:t>
            </a:r>
            <a:r>
              <a:rPr lang="en-US" sz="1500" dirty="0" err="1">
                <a:solidFill>
                  <a:schemeClr val="tx1"/>
                </a:solidFill>
              </a:rPr>
              <a:t>dibandingkan</a:t>
            </a:r>
            <a:r>
              <a:rPr lang="en-US" sz="1500" dirty="0">
                <a:solidFill>
                  <a:schemeClr val="tx1"/>
                </a:solidFill>
              </a:rPr>
              <a:t> </a:t>
            </a:r>
            <a:r>
              <a:rPr lang="en-US" sz="1500" dirty="0" err="1">
                <a:solidFill>
                  <a:schemeClr val="tx1"/>
                </a:solidFill>
              </a:rPr>
              <a:t>dengan</a:t>
            </a:r>
            <a:r>
              <a:rPr lang="en-US" sz="1500" dirty="0">
                <a:solidFill>
                  <a:schemeClr val="tx1"/>
                </a:solidFill>
              </a:rPr>
              <a:t> user </a:t>
            </a:r>
            <a:r>
              <a:rPr lang="en-US" sz="1500" dirty="0" err="1">
                <a:solidFill>
                  <a:schemeClr val="tx1"/>
                </a:solidFill>
              </a:rPr>
              <a:t>dengan</a:t>
            </a:r>
            <a:r>
              <a:rPr lang="en-US" sz="1500" dirty="0">
                <a:solidFill>
                  <a:schemeClr val="tx1"/>
                </a:solidFill>
              </a:rPr>
              <a:t> </a:t>
            </a:r>
            <a:r>
              <a:rPr lang="en-US" sz="1500" dirty="0" err="1">
                <a:solidFill>
                  <a:schemeClr val="tx1"/>
                </a:solidFill>
              </a:rPr>
              <a:t>usia</a:t>
            </a:r>
            <a:r>
              <a:rPr lang="en-US" sz="1500" dirty="0">
                <a:solidFill>
                  <a:schemeClr val="tx1"/>
                </a:solidFill>
              </a:rPr>
              <a:t> relative </a:t>
            </a:r>
            <a:r>
              <a:rPr lang="en-US" sz="1500" dirty="0" err="1">
                <a:solidFill>
                  <a:schemeClr val="tx1"/>
                </a:solidFill>
              </a:rPr>
              <a:t>muda</a:t>
            </a:r>
            <a:r>
              <a:rPr lang="en-US" sz="1500" dirty="0">
                <a:solidFill>
                  <a:schemeClr val="tx1"/>
                </a:solidFill>
              </a:rPr>
              <a:t>, </a:t>
            </a:r>
            <a:r>
              <a:rPr lang="en-US" sz="1500" dirty="0" err="1">
                <a:solidFill>
                  <a:schemeClr val="tx1"/>
                </a:solidFill>
              </a:rPr>
              <a:t>maka</a:t>
            </a:r>
            <a:r>
              <a:rPr lang="en-US" sz="1500" dirty="0">
                <a:solidFill>
                  <a:schemeClr val="tx1"/>
                </a:solidFill>
              </a:rPr>
              <a:t> </a:t>
            </a:r>
            <a:r>
              <a:rPr lang="en-US" sz="1500" dirty="0" err="1">
                <a:solidFill>
                  <a:schemeClr val="tx1"/>
                </a:solidFill>
              </a:rPr>
              <a:t>dari</a:t>
            </a:r>
            <a:r>
              <a:rPr lang="en-US" sz="1500" dirty="0">
                <a:solidFill>
                  <a:schemeClr val="tx1"/>
                </a:solidFill>
              </a:rPr>
              <a:t> </a:t>
            </a:r>
            <a:r>
              <a:rPr lang="en-US" sz="1500" dirty="0" err="1">
                <a:solidFill>
                  <a:schemeClr val="tx1"/>
                </a:solidFill>
              </a:rPr>
              <a:t>itu</a:t>
            </a:r>
            <a:r>
              <a:rPr lang="en-US" sz="1500" dirty="0">
                <a:solidFill>
                  <a:schemeClr val="tx1"/>
                </a:solidFill>
              </a:rPr>
              <a:t> </a:t>
            </a:r>
            <a:r>
              <a:rPr lang="en-US" sz="1500" dirty="0" err="1">
                <a:solidFill>
                  <a:schemeClr val="tx1"/>
                </a:solidFill>
              </a:rPr>
              <a:t>kita</a:t>
            </a:r>
            <a:r>
              <a:rPr lang="en-US" sz="1500" dirty="0">
                <a:solidFill>
                  <a:schemeClr val="tx1"/>
                </a:solidFill>
              </a:rPr>
              <a:t> </a:t>
            </a:r>
            <a:r>
              <a:rPr lang="en-US" sz="1500" dirty="0" err="1">
                <a:solidFill>
                  <a:schemeClr val="tx1"/>
                </a:solidFill>
              </a:rPr>
              <a:t>dapaf</a:t>
            </a:r>
            <a:r>
              <a:rPr lang="en-US" sz="1500" dirty="0">
                <a:solidFill>
                  <a:schemeClr val="tx1"/>
                </a:solidFill>
              </a:rPr>
              <a:t> </a:t>
            </a:r>
            <a:r>
              <a:rPr lang="en-US" sz="1500" dirty="0" err="1">
                <a:solidFill>
                  <a:schemeClr val="tx1"/>
                </a:solidFill>
              </a:rPr>
              <a:t>menfokuskan</a:t>
            </a:r>
            <a:r>
              <a:rPr lang="en-US" sz="1500" dirty="0">
                <a:solidFill>
                  <a:schemeClr val="tx1"/>
                </a:solidFill>
              </a:rPr>
              <a:t> </a:t>
            </a:r>
            <a:r>
              <a:rPr lang="en-US" sz="1500" dirty="0" err="1">
                <a:solidFill>
                  <a:schemeClr val="tx1"/>
                </a:solidFill>
              </a:rPr>
              <a:t>jenis</a:t>
            </a:r>
            <a:r>
              <a:rPr lang="en-US" sz="1500" dirty="0">
                <a:solidFill>
                  <a:schemeClr val="tx1"/>
                </a:solidFill>
              </a:rPr>
              <a:t> ads </a:t>
            </a:r>
            <a:r>
              <a:rPr lang="en-US" sz="1500" dirty="0" err="1">
                <a:solidFill>
                  <a:schemeClr val="tx1"/>
                </a:solidFill>
              </a:rPr>
              <a:t>sesuai</a:t>
            </a:r>
            <a:r>
              <a:rPr lang="en-US" sz="1500" dirty="0">
                <a:solidFill>
                  <a:schemeClr val="tx1"/>
                </a:solidFill>
              </a:rPr>
              <a:t> </a:t>
            </a:r>
            <a:r>
              <a:rPr lang="en-US" sz="1500" dirty="0" err="1">
                <a:solidFill>
                  <a:schemeClr val="tx1"/>
                </a:solidFill>
              </a:rPr>
              <a:t>untuk</a:t>
            </a:r>
            <a:r>
              <a:rPr lang="en-US" sz="1500" dirty="0">
                <a:solidFill>
                  <a:schemeClr val="tx1"/>
                </a:solidFill>
              </a:rPr>
              <a:t> user </a:t>
            </a:r>
            <a:r>
              <a:rPr lang="en-US" sz="1500" dirty="0" err="1">
                <a:solidFill>
                  <a:schemeClr val="tx1"/>
                </a:solidFill>
              </a:rPr>
              <a:t>dengan</a:t>
            </a:r>
            <a:r>
              <a:rPr lang="en-US" sz="1500" dirty="0">
                <a:solidFill>
                  <a:schemeClr val="tx1"/>
                </a:solidFill>
              </a:rPr>
              <a:t> </a:t>
            </a:r>
            <a:r>
              <a:rPr lang="en-US" sz="1500" dirty="0" err="1">
                <a:solidFill>
                  <a:schemeClr val="tx1"/>
                </a:solidFill>
              </a:rPr>
              <a:t>usia</a:t>
            </a:r>
            <a:r>
              <a:rPr lang="en-US" sz="1500" dirty="0">
                <a:solidFill>
                  <a:schemeClr val="tx1"/>
                </a:solidFill>
              </a:rPr>
              <a:t> </a:t>
            </a:r>
            <a:r>
              <a:rPr lang="en-US" sz="1500" dirty="0" err="1">
                <a:solidFill>
                  <a:schemeClr val="tx1"/>
                </a:solidFill>
              </a:rPr>
              <a:t>paruh</a:t>
            </a:r>
            <a:r>
              <a:rPr lang="en-US" sz="1500" dirty="0">
                <a:solidFill>
                  <a:schemeClr val="tx1"/>
                </a:solidFill>
              </a:rPr>
              <a:t> baya / senior</a:t>
            </a:r>
            <a:endParaRPr sz="1500" dirty="0">
              <a:solidFill>
                <a:schemeClr val="tx1"/>
              </a:solidFill>
            </a:endParaRPr>
          </a:p>
        </p:txBody>
      </p:sp>
      <p:pic>
        <p:nvPicPr>
          <p:cNvPr id="5" name="Picture 4">
            <a:extLst>
              <a:ext uri="{FF2B5EF4-FFF2-40B4-BE49-F238E27FC236}">
                <a16:creationId xmlns:a16="http://schemas.microsoft.com/office/drawing/2014/main" id="{840DB4FC-F9B3-E670-1B50-202047E2A0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519" r="50000" b="33482"/>
          <a:stretch/>
        </p:blipFill>
        <p:spPr bwMode="auto">
          <a:xfrm>
            <a:off x="1136650" y="1896470"/>
            <a:ext cx="3435350" cy="1697355"/>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34828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Business Recommendation &amp; Simulation</a:t>
            </a:r>
            <a:endParaRPr sz="1798">
              <a:solidFill>
                <a:schemeClr val="lt1"/>
              </a:solidFill>
              <a:latin typeface="Roboto"/>
              <a:ea typeface="Roboto"/>
              <a:cs typeface="Roboto"/>
              <a:sym typeface="Roboto"/>
            </a:endParaRPr>
          </a:p>
        </p:txBody>
      </p:sp>
      <p:sp>
        <p:nvSpPr>
          <p:cNvPr id="6" name="Google Shape;114;p27">
            <a:extLst>
              <a:ext uri="{FF2B5EF4-FFF2-40B4-BE49-F238E27FC236}">
                <a16:creationId xmlns:a16="http://schemas.microsoft.com/office/drawing/2014/main" id="{6CA28F92-CC09-D7C6-D108-C58270E8D653}"/>
              </a:ext>
            </a:extLst>
          </p:cNvPr>
          <p:cNvSpPr txBox="1">
            <a:spLocks noGrp="1"/>
          </p:cNvSpPr>
          <p:nvPr>
            <p:ph type="body" idx="1"/>
          </p:nvPr>
        </p:nvSpPr>
        <p:spPr>
          <a:xfrm>
            <a:off x="5344999" y="1520358"/>
            <a:ext cx="3110002" cy="2102782"/>
          </a:xfrm>
          <a:prstGeom prst="rect">
            <a:avLst/>
          </a:prstGeom>
        </p:spPr>
        <p:txBody>
          <a:bodyPr spcFirstLastPara="1" wrap="square" lIns="91425" tIns="91425" rIns="91425" bIns="91425" anchor="t" anchorCtr="0">
            <a:normAutofit/>
          </a:bodyPr>
          <a:lstStyle/>
          <a:p>
            <a:pPr marL="133350" lvl="0" indent="0" algn="ctr" rtl="0">
              <a:spcBef>
                <a:spcPts val="0"/>
              </a:spcBef>
              <a:spcAft>
                <a:spcPts val="0"/>
              </a:spcAft>
              <a:buClr>
                <a:schemeClr val="dk1"/>
              </a:buClr>
              <a:buSzPts val="1500"/>
              <a:buNone/>
            </a:pPr>
            <a:r>
              <a:rPr lang="en-US" sz="1500" dirty="0">
                <a:solidFill>
                  <a:schemeClr val="tx1"/>
                </a:solidFill>
              </a:rPr>
              <a:t>Karena </a:t>
            </a:r>
            <a:r>
              <a:rPr lang="en-US" sz="1500" dirty="0" err="1">
                <a:solidFill>
                  <a:schemeClr val="tx1"/>
                </a:solidFill>
              </a:rPr>
              <a:t>mayoritas</a:t>
            </a:r>
            <a:r>
              <a:rPr lang="en-US" sz="1500" dirty="0">
                <a:solidFill>
                  <a:schemeClr val="tx1"/>
                </a:solidFill>
              </a:rPr>
              <a:t> user yang </a:t>
            </a:r>
            <a:r>
              <a:rPr lang="en-US" sz="1500" dirty="0" err="1">
                <a:solidFill>
                  <a:schemeClr val="tx1"/>
                </a:solidFill>
              </a:rPr>
              <a:t>melakukan</a:t>
            </a:r>
            <a:r>
              <a:rPr lang="en-US" sz="1500" dirty="0">
                <a:solidFill>
                  <a:schemeClr val="tx1"/>
                </a:solidFill>
              </a:rPr>
              <a:t> click pada ads </a:t>
            </a:r>
            <a:r>
              <a:rPr lang="en-US" sz="1500" dirty="0" err="1">
                <a:solidFill>
                  <a:schemeClr val="tx1"/>
                </a:solidFill>
              </a:rPr>
              <a:t>memiliki</a:t>
            </a:r>
            <a:r>
              <a:rPr lang="en-US" sz="1500" dirty="0">
                <a:solidFill>
                  <a:schemeClr val="tx1"/>
                </a:solidFill>
              </a:rPr>
              <a:t> </a:t>
            </a:r>
            <a:r>
              <a:rPr lang="en-US" sz="1500" dirty="0" err="1">
                <a:solidFill>
                  <a:schemeClr val="tx1"/>
                </a:solidFill>
              </a:rPr>
              <a:t>penghasilan</a:t>
            </a:r>
            <a:r>
              <a:rPr lang="en-US" sz="1500" dirty="0">
                <a:solidFill>
                  <a:schemeClr val="tx1"/>
                </a:solidFill>
              </a:rPr>
              <a:t> </a:t>
            </a:r>
            <a:r>
              <a:rPr lang="en-US" sz="1500" dirty="0" err="1">
                <a:solidFill>
                  <a:schemeClr val="tx1"/>
                </a:solidFill>
              </a:rPr>
              <a:t>menengah</a:t>
            </a:r>
            <a:r>
              <a:rPr lang="en-US" sz="1500" dirty="0">
                <a:solidFill>
                  <a:schemeClr val="tx1"/>
                </a:solidFill>
              </a:rPr>
              <a:t> </a:t>
            </a:r>
            <a:r>
              <a:rPr lang="en-US" sz="1500" dirty="0" err="1">
                <a:solidFill>
                  <a:schemeClr val="tx1"/>
                </a:solidFill>
              </a:rPr>
              <a:t>kebawah</a:t>
            </a:r>
            <a:r>
              <a:rPr lang="en-US" sz="1500" dirty="0">
                <a:solidFill>
                  <a:schemeClr val="tx1"/>
                </a:solidFill>
              </a:rPr>
              <a:t>, </a:t>
            </a:r>
            <a:r>
              <a:rPr lang="en-US" sz="1500" dirty="0" err="1">
                <a:solidFill>
                  <a:schemeClr val="tx1"/>
                </a:solidFill>
              </a:rPr>
              <a:t>maka</a:t>
            </a:r>
            <a:r>
              <a:rPr lang="en-US" sz="1500" dirty="0">
                <a:solidFill>
                  <a:schemeClr val="tx1"/>
                </a:solidFill>
              </a:rPr>
              <a:t> </a:t>
            </a:r>
            <a:r>
              <a:rPr lang="en-US" sz="1500" dirty="0" err="1">
                <a:solidFill>
                  <a:schemeClr val="tx1"/>
                </a:solidFill>
              </a:rPr>
              <a:t>kita</a:t>
            </a:r>
            <a:r>
              <a:rPr lang="en-US" sz="1500" dirty="0">
                <a:solidFill>
                  <a:schemeClr val="tx1"/>
                </a:solidFill>
              </a:rPr>
              <a:t> </a:t>
            </a:r>
            <a:r>
              <a:rPr lang="en-US" sz="1500" dirty="0" err="1">
                <a:solidFill>
                  <a:schemeClr val="tx1"/>
                </a:solidFill>
              </a:rPr>
              <a:t>dapat</a:t>
            </a:r>
            <a:r>
              <a:rPr lang="en-US" sz="1500" dirty="0">
                <a:solidFill>
                  <a:schemeClr val="tx1"/>
                </a:solidFill>
              </a:rPr>
              <a:t> </a:t>
            </a:r>
            <a:r>
              <a:rPr lang="en-US" sz="1500" dirty="0" err="1">
                <a:solidFill>
                  <a:schemeClr val="tx1"/>
                </a:solidFill>
              </a:rPr>
              <a:t>menfokuskan</a:t>
            </a:r>
            <a:r>
              <a:rPr lang="en-US" sz="1500" dirty="0">
                <a:solidFill>
                  <a:schemeClr val="tx1"/>
                </a:solidFill>
              </a:rPr>
              <a:t> </a:t>
            </a:r>
            <a:r>
              <a:rPr lang="en-US" sz="1500" dirty="0" err="1">
                <a:solidFill>
                  <a:schemeClr val="tx1"/>
                </a:solidFill>
              </a:rPr>
              <a:t>jenis</a:t>
            </a:r>
            <a:r>
              <a:rPr lang="en-US" sz="1500" dirty="0">
                <a:solidFill>
                  <a:schemeClr val="tx1"/>
                </a:solidFill>
              </a:rPr>
              <a:t> ads pada </a:t>
            </a:r>
            <a:r>
              <a:rPr lang="en-US" sz="1500" dirty="0" err="1">
                <a:solidFill>
                  <a:schemeClr val="tx1"/>
                </a:solidFill>
              </a:rPr>
              <a:t>barang</a:t>
            </a:r>
            <a:r>
              <a:rPr lang="en-US" sz="1500" dirty="0">
                <a:solidFill>
                  <a:schemeClr val="tx1"/>
                </a:solidFill>
              </a:rPr>
              <a:t> </a:t>
            </a:r>
            <a:r>
              <a:rPr lang="en-US" sz="1500" dirty="0" err="1">
                <a:solidFill>
                  <a:schemeClr val="tx1"/>
                </a:solidFill>
              </a:rPr>
              <a:t>atau</a:t>
            </a:r>
            <a:r>
              <a:rPr lang="en-US" sz="1500" dirty="0">
                <a:solidFill>
                  <a:schemeClr val="tx1"/>
                </a:solidFill>
              </a:rPr>
              <a:t> </a:t>
            </a:r>
            <a:r>
              <a:rPr lang="en-US" sz="1500" dirty="0" err="1">
                <a:solidFill>
                  <a:schemeClr val="tx1"/>
                </a:solidFill>
              </a:rPr>
              <a:t>jasa</a:t>
            </a:r>
            <a:r>
              <a:rPr lang="en-US" sz="1500" dirty="0">
                <a:solidFill>
                  <a:schemeClr val="tx1"/>
                </a:solidFill>
              </a:rPr>
              <a:t> yang </a:t>
            </a:r>
            <a:r>
              <a:rPr lang="en-US" sz="1500" dirty="0" err="1">
                <a:solidFill>
                  <a:schemeClr val="tx1"/>
                </a:solidFill>
              </a:rPr>
              <a:t>memiliki</a:t>
            </a:r>
            <a:r>
              <a:rPr lang="en-US" sz="1500" dirty="0">
                <a:solidFill>
                  <a:schemeClr val="tx1"/>
                </a:solidFill>
              </a:rPr>
              <a:t> </a:t>
            </a:r>
            <a:r>
              <a:rPr lang="en-US" sz="1500" dirty="0" err="1">
                <a:solidFill>
                  <a:schemeClr val="tx1"/>
                </a:solidFill>
              </a:rPr>
              <a:t>harga</a:t>
            </a:r>
            <a:r>
              <a:rPr lang="en-US" sz="1500" dirty="0">
                <a:solidFill>
                  <a:schemeClr val="tx1"/>
                </a:solidFill>
              </a:rPr>
              <a:t> / </a:t>
            </a:r>
            <a:r>
              <a:rPr lang="en-US" sz="1500" dirty="0" err="1">
                <a:solidFill>
                  <a:schemeClr val="tx1"/>
                </a:solidFill>
              </a:rPr>
              <a:t>biaya</a:t>
            </a:r>
            <a:r>
              <a:rPr lang="en-US" sz="1500" dirty="0">
                <a:solidFill>
                  <a:schemeClr val="tx1"/>
                </a:solidFill>
              </a:rPr>
              <a:t> </a:t>
            </a:r>
            <a:r>
              <a:rPr lang="en-US" sz="1500" dirty="0" err="1">
                <a:solidFill>
                  <a:schemeClr val="tx1"/>
                </a:solidFill>
              </a:rPr>
              <a:t>terjangkau</a:t>
            </a:r>
            <a:endParaRPr sz="1500" dirty="0">
              <a:solidFill>
                <a:schemeClr val="tx1"/>
              </a:solidFill>
            </a:endParaRPr>
          </a:p>
        </p:txBody>
      </p:sp>
      <p:pic>
        <p:nvPicPr>
          <p:cNvPr id="4" name="Picture 3">
            <a:extLst>
              <a:ext uri="{FF2B5EF4-FFF2-40B4-BE49-F238E27FC236}">
                <a16:creationId xmlns:a16="http://schemas.microsoft.com/office/drawing/2014/main" id="{3D49C2AB-F4EC-FD30-1437-A29F6B24E0A2}"/>
              </a:ext>
            </a:extLst>
          </p:cNvPr>
          <p:cNvPicPr>
            <a:picLocks noChangeAspect="1"/>
          </p:cNvPicPr>
          <p:nvPr/>
        </p:nvPicPr>
        <p:blipFill>
          <a:blip r:embed="rId3"/>
          <a:stretch>
            <a:fillRect/>
          </a:stretch>
        </p:blipFill>
        <p:spPr>
          <a:xfrm>
            <a:off x="1227404" y="1726661"/>
            <a:ext cx="3573195" cy="1690178"/>
          </a:xfrm>
          <a:prstGeom prst="rect">
            <a:avLst/>
          </a:prstGeom>
          <a:ln>
            <a:solidFill>
              <a:schemeClr val="accent5"/>
            </a:solidFill>
          </a:ln>
        </p:spPr>
      </p:pic>
    </p:spTree>
    <p:extLst>
      <p:ext uri="{BB962C8B-B14F-4D97-AF65-F5344CB8AC3E}">
        <p14:creationId xmlns:p14="http://schemas.microsoft.com/office/powerpoint/2010/main" val="3686155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79" b="1">
                <a:latin typeface="Roboto"/>
                <a:ea typeface="Roboto"/>
                <a:cs typeface="Roboto"/>
                <a:sym typeface="Roboto"/>
              </a:rPr>
              <a:t>Customer Type and Behaviour Analysis on Advertisement</a:t>
            </a:r>
            <a:endParaRPr sz="1679" b="1" i="1"/>
          </a:p>
        </p:txBody>
      </p:sp>
      <p:sp>
        <p:nvSpPr>
          <p:cNvPr id="114" name="Google Shape;114;p27"/>
          <p:cNvSpPr txBox="1">
            <a:spLocks noGrp="1"/>
          </p:cNvSpPr>
          <p:nvPr>
            <p:ph type="body" idx="1"/>
          </p:nvPr>
        </p:nvSpPr>
        <p:spPr>
          <a:xfrm>
            <a:off x="768075" y="1812062"/>
            <a:ext cx="3164925" cy="1519375"/>
          </a:xfrm>
          <a:prstGeom prst="rect">
            <a:avLst/>
          </a:prstGeom>
        </p:spPr>
        <p:txBody>
          <a:bodyPr spcFirstLastPara="1" wrap="square" lIns="91425" tIns="91425" rIns="91425" bIns="91425" anchor="t" anchorCtr="0">
            <a:normAutofit/>
          </a:bodyPr>
          <a:lstStyle/>
          <a:p>
            <a:pPr marL="133350" lvl="0" indent="0" algn="ctr" rtl="0">
              <a:spcBef>
                <a:spcPts val="0"/>
              </a:spcBef>
              <a:spcAft>
                <a:spcPts val="0"/>
              </a:spcAft>
              <a:buClr>
                <a:schemeClr val="dk1"/>
              </a:buClr>
              <a:buSzPts val="1500"/>
              <a:buNone/>
            </a:pPr>
            <a:r>
              <a:rPr lang="en-US" sz="1500" dirty="0" err="1">
                <a:solidFill>
                  <a:schemeClr val="dk1"/>
                </a:solidFill>
              </a:rPr>
              <a:t>Meski</a:t>
            </a:r>
            <a:r>
              <a:rPr lang="en-US" sz="1500" dirty="0">
                <a:solidFill>
                  <a:schemeClr val="dk1"/>
                </a:solidFill>
              </a:rPr>
              <a:t> </a:t>
            </a:r>
            <a:r>
              <a:rPr lang="en-US" sz="1500" dirty="0" err="1">
                <a:solidFill>
                  <a:schemeClr val="accent5"/>
                </a:solidFill>
              </a:rPr>
              <a:t>mayoritas</a:t>
            </a:r>
            <a:r>
              <a:rPr lang="en-US" sz="1500" dirty="0">
                <a:solidFill>
                  <a:schemeClr val="accent5"/>
                </a:solidFill>
              </a:rPr>
              <a:t> user</a:t>
            </a:r>
            <a:r>
              <a:rPr lang="en-US" sz="1500" dirty="0">
                <a:solidFill>
                  <a:schemeClr val="dk1"/>
                </a:solidFill>
              </a:rPr>
              <a:t> </a:t>
            </a:r>
            <a:r>
              <a:rPr lang="en-US" sz="1500" dirty="0" err="1">
                <a:solidFill>
                  <a:schemeClr val="dk1"/>
                </a:solidFill>
              </a:rPr>
              <a:t>memiliki</a:t>
            </a:r>
            <a:r>
              <a:rPr lang="en-US" sz="1500" dirty="0">
                <a:solidFill>
                  <a:schemeClr val="dk1"/>
                </a:solidFill>
              </a:rPr>
              <a:t> </a:t>
            </a:r>
            <a:r>
              <a:rPr lang="en-US" sz="1500" dirty="0" err="1">
                <a:solidFill>
                  <a:schemeClr val="accent5"/>
                </a:solidFill>
              </a:rPr>
              <a:t>usia</a:t>
            </a:r>
            <a:r>
              <a:rPr lang="en-US" sz="1500" dirty="0">
                <a:solidFill>
                  <a:schemeClr val="accent5"/>
                </a:solidFill>
              </a:rPr>
              <a:t> 30 </a:t>
            </a:r>
            <a:r>
              <a:rPr lang="en-US" sz="1500" dirty="0" err="1">
                <a:solidFill>
                  <a:schemeClr val="accent5"/>
                </a:solidFill>
              </a:rPr>
              <a:t>tahun</a:t>
            </a:r>
            <a:r>
              <a:rPr lang="en-US" sz="1500" dirty="0">
                <a:solidFill>
                  <a:schemeClr val="accent5"/>
                </a:solidFill>
              </a:rPr>
              <a:t>-an</a:t>
            </a:r>
            <a:r>
              <a:rPr lang="en-US" sz="1500" dirty="0">
                <a:solidFill>
                  <a:schemeClr val="dk1"/>
                </a:solidFill>
              </a:rPr>
              <a:t>, </a:t>
            </a:r>
            <a:r>
              <a:rPr lang="en-US" sz="1500" dirty="0" err="1">
                <a:solidFill>
                  <a:schemeClr val="dk1"/>
                </a:solidFill>
              </a:rPr>
              <a:t>akan</a:t>
            </a:r>
            <a:r>
              <a:rPr lang="en-US" sz="1500" dirty="0">
                <a:solidFill>
                  <a:schemeClr val="dk1"/>
                </a:solidFill>
              </a:rPr>
              <a:t> </a:t>
            </a:r>
            <a:r>
              <a:rPr lang="en-US" sz="1500" dirty="0" err="1">
                <a:solidFill>
                  <a:schemeClr val="dk1"/>
                </a:solidFill>
              </a:rPr>
              <a:t>tetapi</a:t>
            </a:r>
            <a:r>
              <a:rPr lang="en-US" sz="1500" dirty="0">
                <a:solidFill>
                  <a:schemeClr val="dk1"/>
                </a:solidFill>
              </a:rPr>
              <a:t> user yang </a:t>
            </a:r>
            <a:r>
              <a:rPr lang="en-US" sz="1500" dirty="0" err="1">
                <a:solidFill>
                  <a:schemeClr val="dk1"/>
                </a:solidFill>
              </a:rPr>
              <a:t>memiliki</a:t>
            </a:r>
            <a:r>
              <a:rPr lang="en-US" sz="1500" dirty="0">
                <a:solidFill>
                  <a:schemeClr val="dk1"/>
                </a:solidFill>
              </a:rPr>
              <a:t> </a:t>
            </a:r>
            <a:r>
              <a:rPr lang="en-US" sz="1500" dirty="0" err="1">
                <a:solidFill>
                  <a:schemeClr val="accent5"/>
                </a:solidFill>
              </a:rPr>
              <a:t>probabilitas</a:t>
            </a:r>
            <a:r>
              <a:rPr lang="en-US" sz="1500" dirty="0">
                <a:solidFill>
                  <a:schemeClr val="accent5"/>
                </a:solidFill>
              </a:rPr>
              <a:t> </a:t>
            </a:r>
            <a:r>
              <a:rPr lang="en-US" sz="1500" dirty="0" err="1">
                <a:solidFill>
                  <a:schemeClr val="accent5"/>
                </a:solidFill>
              </a:rPr>
              <a:t>melakukan</a:t>
            </a:r>
            <a:r>
              <a:rPr lang="en-US" sz="1500" dirty="0">
                <a:solidFill>
                  <a:schemeClr val="accent5"/>
                </a:solidFill>
              </a:rPr>
              <a:t> </a:t>
            </a:r>
            <a:r>
              <a:rPr lang="en-US" sz="1500" dirty="0" err="1">
                <a:solidFill>
                  <a:schemeClr val="accent5"/>
                </a:solidFill>
              </a:rPr>
              <a:t>klik</a:t>
            </a:r>
            <a:r>
              <a:rPr lang="en-US" sz="1500" dirty="0">
                <a:solidFill>
                  <a:schemeClr val="accent5"/>
                </a:solidFill>
              </a:rPr>
              <a:t> </a:t>
            </a:r>
            <a:r>
              <a:rPr lang="en-US" sz="1500" dirty="0" err="1">
                <a:solidFill>
                  <a:schemeClr val="accent5"/>
                </a:solidFill>
              </a:rPr>
              <a:t>tertinggi</a:t>
            </a:r>
            <a:r>
              <a:rPr lang="en-US" sz="1500" dirty="0">
                <a:solidFill>
                  <a:schemeClr val="accent5"/>
                </a:solidFill>
              </a:rPr>
              <a:t> </a:t>
            </a:r>
            <a:r>
              <a:rPr lang="en-US" sz="1500" dirty="0" err="1">
                <a:solidFill>
                  <a:schemeClr val="dk1"/>
                </a:solidFill>
              </a:rPr>
              <a:t>berada</a:t>
            </a:r>
            <a:r>
              <a:rPr lang="en-US" sz="1500" dirty="0">
                <a:solidFill>
                  <a:schemeClr val="dk1"/>
                </a:solidFill>
              </a:rPr>
              <a:t> di </a:t>
            </a:r>
            <a:r>
              <a:rPr lang="en-US" sz="1500" dirty="0" err="1">
                <a:solidFill>
                  <a:schemeClr val="dk1"/>
                </a:solidFill>
              </a:rPr>
              <a:t>rentang</a:t>
            </a:r>
            <a:r>
              <a:rPr lang="en-US" sz="1500" dirty="0">
                <a:solidFill>
                  <a:schemeClr val="dk1"/>
                </a:solidFill>
              </a:rPr>
              <a:t> </a:t>
            </a:r>
            <a:r>
              <a:rPr lang="en-US" sz="1500" dirty="0" err="1">
                <a:solidFill>
                  <a:schemeClr val="accent5"/>
                </a:solidFill>
              </a:rPr>
              <a:t>usia</a:t>
            </a:r>
            <a:r>
              <a:rPr lang="en-US" sz="1500" dirty="0">
                <a:solidFill>
                  <a:schemeClr val="accent5"/>
                </a:solidFill>
              </a:rPr>
              <a:t> 40 </a:t>
            </a:r>
            <a:r>
              <a:rPr lang="en-US" sz="1500" dirty="0" err="1">
                <a:solidFill>
                  <a:schemeClr val="accent5"/>
                </a:solidFill>
              </a:rPr>
              <a:t>tahun</a:t>
            </a:r>
            <a:r>
              <a:rPr lang="en-US" sz="1500" dirty="0">
                <a:solidFill>
                  <a:schemeClr val="accent5"/>
                </a:solidFill>
              </a:rPr>
              <a:t>-an</a:t>
            </a:r>
            <a:r>
              <a:rPr lang="en-US" sz="1500" dirty="0">
                <a:solidFill>
                  <a:schemeClr val="dk1"/>
                </a:solidFill>
              </a:rPr>
              <a:t>.</a:t>
            </a:r>
            <a:endParaRPr sz="1500" dirty="0">
              <a:solidFill>
                <a:schemeClr val="dk1"/>
              </a:solidFill>
            </a:endParaRPr>
          </a:p>
        </p:txBody>
      </p:sp>
      <p:pic>
        <p:nvPicPr>
          <p:cNvPr id="1028" name="Picture 4">
            <a:extLst>
              <a:ext uri="{FF2B5EF4-FFF2-40B4-BE49-F238E27FC236}">
                <a16:creationId xmlns:a16="http://schemas.microsoft.com/office/drawing/2014/main" id="{79ED3E60-4E7A-8D30-5E69-C0923A0C6B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519" r="50000" b="33482"/>
          <a:stretch/>
        </p:blipFill>
        <p:spPr bwMode="auto">
          <a:xfrm>
            <a:off x="4751387" y="2534143"/>
            <a:ext cx="3435350" cy="169735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CC2A341B-1070-5F86-0ED7-B46985061A5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2686" r="50000" b="33527"/>
          <a:stretch/>
        </p:blipFill>
        <p:spPr bwMode="auto">
          <a:xfrm>
            <a:off x="4751387" y="780059"/>
            <a:ext cx="3435350" cy="17378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Business Recommendation &amp; Simulation</a:t>
            </a:r>
            <a:endParaRPr sz="1798">
              <a:solidFill>
                <a:schemeClr val="lt1"/>
              </a:solidFill>
              <a:latin typeface="Roboto"/>
              <a:ea typeface="Roboto"/>
              <a:cs typeface="Roboto"/>
              <a:sym typeface="Roboto"/>
            </a:endParaRPr>
          </a:p>
        </p:txBody>
      </p:sp>
      <p:sp>
        <p:nvSpPr>
          <p:cNvPr id="6" name="Google Shape;114;p27">
            <a:extLst>
              <a:ext uri="{FF2B5EF4-FFF2-40B4-BE49-F238E27FC236}">
                <a16:creationId xmlns:a16="http://schemas.microsoft.com/office/drawing/2014/main" id="{6CA28F92-CC09-D7C6-D108-C58270E8D653}"/>
              </a:ext>
            </a:extLst>
          </p:cNvPr>
          <p:cNvSpPr txBox="1">
            <a:spLocks noGrp="1"/>
          </p:cNvSpPr>
          <p:nvPr>
            <p:ph type="body" idx="1"/>
          </p:nvPr>
        </p:nvSpPr>
        <p:spPr>
          <a:xfrm>
            <a:off x="481650" y="749859"/>
            <a:ext cx="8180699" cy="1524109"/>
          </a:xfrm>
          <a:prstGeom prst="rect">
            <a:avLst/>
          </a:prstGeom>
        </p:spPr>
        <p:txBody>
          <a:bodyPr spcFirstLastPara="1" wrap="square" lIns="91425" tIns="91425" rIns="91425" bIns="91425" anchor="t" anchorCtr="0">
            <a:normAutofit/>
          </a:bodyPr>
          <a:lstStyle/>
          <a:p>
            <a:pPr marL="133350" lvl="0" indent="0" algn="ctr" rtl="0">
              <a:spcBef>
                <a:spcPts val="0"/>
              </a:spcBef>
              <a:spcAft>
                <a:spcPts val="0"/>
              </a:spcAft>
              <a:buClr>
                <a:schemeClr val="dk1"/>
              </a:buClr>
              <a:buSzPts val="1500"/>
              <a:buNone/>
            </a:pPr>
            <a:r>
              <a:rPr lang="en-US" sz="1500" dirty="0">
                <a:solidFill>
                  <a:schemeClr val="tx1"/>
                </a:solidFill>
              </a:rPr>
              <a:t>Dari data test </a:t>
            </a:r>
            <a:r>
              <a:rPr lang="en-US" sz="1500" dirty="0" err="1">
                <a:solidFill>
                  <a:schemeClr val="tx1"/>
                </a:solidFill>
              </a:rPr>
              <a:t>diketahui</a:t>
            </a:r>
            <a:r>
              <a:rPr lang="en-US" sz="1500" dirty="0">
                <a:solidFill>
                  <a:schemeClr val="tx1"/>
                </a:solidFill>
              </a:rPr>
              <a:t> </a:t>
            </a:r>
            <a:r>
              <a:rPr lang="en-US" sz="1500" dirty="0" err="1">
                <a:solidFill>
                  <a:schemeClr val="tx1"/>
                </a:solidFill>
              </a:rPr>
              <a:t>bahwa</a:t>
            </a:r>
            <a:r>
              <a:rPr lang="en-US" sz="1500" dirty="0">
                <a:solidFill>
                  <a:schemeClr val="tx1"/>
                </a:solidFill>
              </a:rPr>
              <a:t> </a:t>
            </a:r>
            <a:r>
              <a:rPr lang="en-US" sz="1500" dirty="0" err="1">
                <a:solidFill>
                  <a:schemeClr val="tx1"/>
                </a:solidFill>
              </a:rPr>
              <a:t>setengah</a:t>
            </a:r>
            <a:r>
              <a:rPr lang="en-US" sz="1500" dirty="0">
                <a:solidFill>
                  <a:schemeClr val="tx1"/>
                </a:solidFill>
              </a:rPr>
              <a:t> (50%) </a:t>
            </a:r>
            <a:r>
              <a:rPr lang="en-US" sz="1500" dirty="0" err="1">
                <a:solidFill>
                  <a:schemeClr val="tx1"/>
                </a:solidFill>
              </a:rPr>
              <a:t>dari</a:t>
            </a:r>
            <a:r>
              <a:rPr lang="en-US" sz="1500" dirty="0">
                <a:solidFill>
                  <a:schemeClr val="tx1"/>
                </a:solidFill>
              </a:rPr>
              <a:t> user </a:t>
            </a:r>
            <a:r>
              <a:rPr lang="en-US" sz="1500" dirty="0" err="1">
                <a:solidFill>
                  <a:schemeClr val="tx1"/>
                </a:solidFill>
              </a:rPr>
              <a:t>tidak</a:t>
            </a:r>
            <a:r>
              <a:rPr lang="en-US" sz="1500" dirty="0">
                <a:solidFill>
                  <a:schemeClr val="tx1"/>
                </a:solidFill>
              </a:rPr>
              <a:t> </a:t>
            </a:r>
            <a:r>
              <a:rPr lang="en-US" sz="1500" dirty="0" err="1">
                <a:solidFill>
                  <a:schemeClr val="tx1"/>
                </a:solidFill>
              </a:rPr>
              <a:t>melakukan</a:t>
            </a:r>
            <a:r>
              <a:rPr lang="en-US" sz="1500" dirty="0">
                <a:solidFill>
                  <a:schemeClr val="tx1"/>
                </a:solidFill>
              </a:rPr>
              <a:t> click pada </a:t>
            </a:r>
            <a:r>
              <a:rPr lang="en-US" sz="1500" dirty="0" err="1">
                <a:solidFill>
                  <a:schemeClr val="tx1"/>
                </a:solidFill>
              </a:rPr>
              <a:t>iklan</a:t>
            </a:r>
            <a:r>
              <a:rPr lang="en-US" sz="1500" dirty="0">
                <a:solidFill>
                  <a:schemeClr val="tx1"/>
                </a:solidFill>
              </a:rPr>
              <a:t>, </a:t>
            </a:r>
            <a:r>
              <a:rPr lang="en-US" sz="1500" dirty="0" err="1">
                <a:solidFill>
                  <a:schemeClr val="tx1"/>
                </a:solidFill>
              </a:rPr>
              <a:t>sedangkan</a:t>
            </a:r>
            <a:r>
              <a:rPr lang="en-US" sz="1500" dirty="0">
                <a:solidFill>
                  <a:schemeClr val="tx1"/>
                </a:solidFill>
              </a:rPr>
              <a:t> pada </a:t>
            </a:r>
            <a:r>
              <a:rPr lang="en-US" sz="1500" dirty="0" err="1">
                <a:solidFill>
                  <a:schemeClr val="tx1"/>
                </a:solidFill>
              </a:rPr>
              <a:t>simulasi</a:t>
            </a:r>
            <a:r>
              <a:rPr lang="en-US" sz="1500" dirty="0">
                <a:solidFill>
                  <a:schemeClr val="tx1"/>
                </a:solidFill>
              </a:rPr>
              <a:t> machine learning, </a:t>
            </a:r>
            <a:r>
              <a:rPr lang="en-US" sz="1500" dirty="0" err="1">
                <a:solidFill>
                  <a:schemeClr val="tx1"/>
                </a:solidFill>
              </a:rPr>
              <a:t>hanya</a:t>
            </a:r>
            <a:r>
              <a:rPr lang="en-US" sz="1500" dirty="0">
                <a:solidFill>
                  <a:schemeClr val="tx1"/>
                </a:solidFill>
              </a:rPr>
              <a:t> </a:t>
            </a:r>
            <a:r>
              <a:rPr lang="en-US" sz="1500" dirty="0" err="1">
                <a:solidFill>
                  <a:schemeClr val="tx1"/>
                </a:solidFill>
              </a:rPr>
              <a:t>akan</a:t>
            </a:r>
            <a:r>
              <a:rPr lang="en-US" sz="1500" dirty="0">
                <a:solidFill>
                  <a:schemeClr val="tx1"/>
                </a:solidFill>
              </a:rPr>
              <a:t> </a:t>
            </a:r>
            <a:r>
              <a:rPr lang="en-US" sz="1500" dirty="0" err="1">
                <a:solidFill>
                  <a:schemeClr val="tx1"/>
                </a:solidFill>
              </a:rPr>
              <a:t>ada</a:t>
            </a:r>
            <a:r>
              <a:rPr lang="en-US" sz="1500" dirty="0">
                <a:solidFill>
                  <a:schemeClr val="tx1"/>
                </a:solidFill>
              </a:rPr>
              <a:t> 5,3 </a:t>
            </a:r>
            <a:r>
              <a:rPr lang="en-US" sz="1500" dirty="0" err="1">
                <a:solidFill>
                  <a:schemeClr val="tx1"/>
                </a:solidFill>
              </a:rPr>
              <a:t>persen</a:t>
            </a:r>
            <a:r>
              <a:rPr lang="en-US" sz="1500" dirty="0">
                <a:solidFill>
                  <a:schemeClr val="tx1"/>
                </a:solidFill>
              </a:rPr>
              <a:t> user yang </a:t>
            </a:r>
            <a:r>
              <a:rPr lang="en-US" sz="1500" dirty="0" err="1">
                <a:solidFill>
                  <a:schemeClr val="tx1"/>
                </a:solidFill>
              </a:rPr>
              <a:t>tidak</a:t>
            </a:r>
            <a:r>
              <a:rPr lang="en-US" sz="1500" dirty="0">
                <a:solidFill>
                  <a:schemeClr val="tx1"/>
                </a:solidFill>
              </a:rPr>
              <a:t> </a:t>
            </a:r>
            <a:r>
              <a:rPr lang="en-US" sz="1500" dirty="0" err="1">
                <a:solidFill>
                  <a:schemeClr val="tx1"/>
                </a:solidFill>
              </a:rPr>
              <a:t>melakukan</a:t>
            </a:r>
            <a:r>
              <a:rPr lang="en-US" sz="1500" dirty="0">
                <a:solidFill>
                  <a:schemeClr val="tx1"/>
                </a:solidFill>
              </a:rPr>
              <a:t> </a:t>
            </a:r>
            <a:r>
              <a:rPr lang="en-US" sz="1500" dirty="0" err="1">
                <a:solidFill>
                  <a:schemeClr val="tx1"/>
                </a:solidFill>
              </a:rPr>
              <a:t>klik</a:t>
            </a:r>
            <a:r>
              <a:rPr lang="en-US" sz="1500" dirty="0">
                <a:solidFill>
                  <a:schemeClr val="tx1"/>
                </a:solidFill>
              </a:rPr>
              <a:t> </a:t>
            </a:r>
            <a:r>
              <a:rPr lang="en-US" sz="1500" dirty="0" err="1">
                <a:solidFill>
                  <a:schemeClr val="tx1"/>
                </a:solidFill>
              </a:rPr>
              <a:t>dari</a:t>
            </a:r>
            <a:r>
              <a:rPr lang="en-US" sz="1500" dirty="0">
                <a:solidFill>
                  <a:schemeClr val="tx1"/>
                </a:solidFill>
              </a:rPr>
              <a:t> </a:t>
            </a:r>
            <a:r>
              <a:rPr lang="en-US" sz="1500" dirty="0" err="1">
                <a:solidFill>
                  <a:schemeClr val="tx1"/>
                </a:solidFill>
              </a:rPr>
              <a:t>keseluruhan</a:t>
            </a:r>
            <a:r>
              <a:rPr lang="en-US" sz="1500" dirty="0">
                <a:solidFill>
                  <a:schemeClr val="tx1"/>
                </a:solidFill>
              </a:rPr>
              <a:t> user yang </a:t>
            </a:r>
            <a:r>
              <a:rPr lang="en-US" sz="1500" dirty="0" err="1">
                <a:solidFill>
                  <a:schemeClr val="tx1"/>
                </a:solidFill>
              </a:rPr>
              <a:t>kita</a:t>
            </a:r>
            <a:r>
              <a:rPr lang="en-US" sz="1500" dirty="0">
                <a:solidFill>
                  <a:schemeClr val="tx1"/>
                </a:solidFill>
              </a:rPr>
              <a:t> </a:t>
            </a:r>
            <a:r>
              <a:rPr lang="en-US" sz="1500" dirty="0" err="1">
                <a:solidFill>
                  <a:schemeClr val="tx1"/>
                </a:solidFill>
              </a:rPr>
              <a:t>berikan</a:t>
            </a:r>
            <a:r>
              <a:rPr lang="en-US" sz="1500" dirty="0">
                <a:solidFill>
                  <a:schemeClr val="tx1"/>
                </a:solidFill>
              </a:rPr>
              <a:t> </a:t>
            </a:r>
            <a:r>
              <a:rPr lang="en-US" sz="1500" dirty="0" err="1">
                <a:solidFill>
                  <a:schemeClr val="tx1"/>
                </a:solidFill>
              </a:rPr>
              <a:t>iklan</a:t>
            </a:r>
            <a:r>
              <a:rPr lang="en-US" sz="1500" dirty="0">
                <a:solidFill>
                  <a:schemeClr val="tx1"/>
                </a:solidFill>
              </a:rPr>
              <a:t>. </a:t>
            </a:r>
            <a:r>
              <a:rPr lang="en-US" sz="1500" dirty="0" err="1">
                <a:solidFill>
                  <a:schemeClr val="tx1"/>
                </a:solidFill>
              </a:rPr>
              <a:t>Berdasarkan</a:t>
            </a:r>
            <a:r>
              <a:rPr lang="en-US" sz="1500" dirty="0">
                <a:solidFill>
                  <a:schemeClr val="tx1"/>
                </a:solidFill>
              </a:rPr>
              <a:t> meta-ads data, </a:t>
            </a:r>
            <a:r>
              <a:rPr lang="en-US" sz="1500" dirty="0" err="1">
                <a:solidFill>
                  <a:schemeClr val="tx1"/>
                </a:solidFill>
              </a:rPr>
              <a:t>disebutkan</a:t>
            </a:r>
            <a:r>
              <a:rPr lang="en-US" sz="1500" dirty="0">
                <a:solidFill>
                  <a:schemeClr val="tx1"/>
                </a:solidFill>
              </a:rPr>
              <a:t> </a:t>
            </a:r>
            <a:r>
              <a:rPr lang="en-US" sz="1500" dirty="0" err="1">
                <a:solidFill>
                  <a:schemeClr val="tx1"/>
                </a:solidFill>
              </a:rPr>
              <a:t>bahwa</a:t>
            </a:r>
            <a:r>
              <a:rPr lang="en-US" sz="1500" dirty="0">
                <a:solidFill>
                  <a:schemeClr val="tx1"/>
                </a:solidFill>
              </a:rPr>
              <a:t> </a:t>
            </a:r>
            <a:r>
              <a:rPr lang="en-US" sz="1500" dirty="0" err="1">
                <a:solidFill>
                  <a:schemeClr val="tx1"/>
                </a:solidFill>
              </a:rPr>
              <a:t>biaya</a:t>
            </a:r>
            <a:r>
              <a:rPr lang="en-US" sz="1500" dirty="0">
                <a:solidFill>
                  <a:schemeClr val="tx1"/>
                </a:solidFill>
              </a:rPr>
              <a:t> </a:t>
            </a:r>
            <a:r>
              <a:rPr lang="en-US" sz="1500" dirty="0" err="1">
                <a:solidFill>
                  <a:schemeClr val="tx1"/>
                </a:solidFill>
              </a:rPr>
              <a:t>iklan</a:t>
            </a:r>
            <a:r>
              <a:rPr lang="en-US" sz="1500" dirty="0">
                <a:solidFill>
                  <a:schemeClr val="tx1"/>
                </a:solidFill>
              </a:rPr>
              <a:t> per-reach (user) </a:t>
            </a:r>
            <a:r>
              <a:rPr lang="en-US" sz="1500" dirty="0" err="1">
                <a:solidFill>
                  <a:schemeClr val="tx1"/>
                </a:solidFill>
              </a:rPr>
              <a:t>adalah</a:t>
            </a:r>
            <a:r>
              <a:rPr lang="en-US" sz="1500" dirty="0">
                <a:solidFill>
                  <a:schemeClr val="tx1"/>
                </a:solidFill>
              </a:rPr>
              <a:t> 20 rupiah per user. Dari data </a:t>
            </a:r>
            <a:r>
              <a:rPr lang="en-US" sz="1500" dirty="0" err="1">
                <a:solidFill>
                  <a:schemeClr val="tx1"/>
                </a:solidFill>
              </a:rPr>
              <a:t>tersebut</a:t>
            </a:r>
            <a:r>
              <a:rPr lang="en-US" sz="1500" dirty="0">
                <a:solidFill>
                  <a:schemeClr val="tx1"/>
                </a:solidFill>
              </a:rPr>
              <a:t> kami </a:t>
            </a:r>
            <a:r>
              <a:rPr lang="en-US" sz="1500" dirty="0" err="1">
                <a:solidFill>
                  <a:schemeClr val="tx1"/>
                </a:solidFill>
              </a:rPr>
              <a:t>melakukan</a:t>
            </a:r>
            <a:r>
              <a:rPr lang="en-US" sz="1500" dirty="0">
                <a:solidFill>
                  <a:schemeClr val="tx1"/>
                </a:solidFill>
              </a:rPr>
              <a:t> </a:t>
            </a:r>
            <a:r>
              <a:rPr lang="en-US" sz="1500" dirty="0" err="1">
                <a:solidFill>
                  <a:schemeClr val="tx1"/>
                </a:solidFill>
              </a:rPr>
              <a:t>simulasi</a:t>
            </a:r>
            <a:r>
              <a:rPr lang="en-US" sz="1500" dirty="0">
                <a:solidFill>
                  <a:schemeClr val="tx1"/>
                </a:solidFill>
              </a:rPr>
              <a:t> </a:t>
            </a:r>
            <a:r>
              <a:rPr lang="en-US" sz="1500" dirty="0" err="1">
                <a:solidFill>
                  <a:schemeClr val="tx1"/>
                </a:solidFill>
              </a:rPr>
              <a:t>jumlah</a:t>
            </a:r>
            <a:r>
              <a:rPr lang="en-US" sz="1500" dirty="0">
                <a:solidFill>
                  <a:schemeClr val="tx1"/>
                </a:solidFill>
              </a:rPr>
              <a:t> </a:t>
            </a:r>
            <a:r>
              <a:rPr lang="en-US" sz="1500" dirty="0" err="1">
                <a:solidFill>
                  <a:schemeClr val="tx1"/>
                </a:solidFill>
              </a:rPr>
              <a:t>biaya</a:t>
            </a:r>
            <a:r>
              <a:rPr lang="en-US" sz="1500" dirty="0">
                <a:solidFill>
                  <a:schemeClr val="tx1"/>
                </a:solidFill>
              </a:rPr>
              <a:t> yang </a:t>
            </a:r>
            <a:r>
              <a:rPr lang="en-US" sz="1500" dirty="0" err="1">
                <a:solidFill>
                  <a:schemeClr val="tx1"/>
                </a:solidFill>
              </a:rPr>
              <a:t>perlu</a:t>
            </a:r>
            <a:r>
              <a:rPr lang="en-US" sz="1500" dirty="0">
                <a:solidFill>
                  <a:schemeClr val="tx1"/>
                </a:solidFill>
              </a:rPr>
              <a:t> </a:t>
            </a:r>
            <a:r>
              <a:rPr lang="en-US" sz="1500" dirty="0" err="1">
                <a:solidFill>
                  <a:schemeClr val="tx1"/>
                </a:solidFill>
              </a:rPr>
              <a:t>dikeluarkan</a:t>
            </a:r>
            <a:r>
              <a:rPr lang="en-US" sz="1500" dirty="0">
                <a:solidFill>
                  <a:schemeClr val="tx1"/>
                </a:solidFill>
              </a:rPr>
              <a:t> per 100.000 user </a:t>
            </a:r>
            <a:r>
              <a:rPr lang="en-US" sz="1500" dirty="0" err="1">
                <a:solidFill>
                  <a:schemeClr val="tx1"/>
                </a:solidFill>
              </a:rPr>
              <a:t>klik</a:t>
            </a:r>
            <a:r>
              <a:rPr lang="en-US" sz="1500" dirty="0">
                <a:solidFill>
                  <a:schemeClr val="tx1"/>
                </a:solidFill>
              </a:rPr>
              <a:t>.</a:t>
            </a:r>
            <a:endParaRPr sz="1500" dirty="0">
              <a:solidFill>
                <a:schemeClr val="tx1"/>
              </a:solidFill>
            </a:endParaRPr>
          </a:p>
        </p:txBody>
      </p:sp>
      <p:graphicFrame>
        <p:nvGraphicFramePr>
          <p:cNvPr id="3" name="Table 2">
            <a:extLst>
              <a:ext uri="{FF2B5EF4-FFF2-40B4-BE49-F238E27FC236}">
                <a16:creationId xmlns:a16="http://schemas.microsoft.com/office/drawing/2014/main" id="{5CFAE834-4095-EEA0-EB49-FB373DD07A93}"/>
              </a:ext>
            </a:extLst>
          </p:cNvPr>
          <p:cNvGraphicFramePr>
            <a:graphicFrameLocks noGrp="1"/>
          </p:cNvGraphicFramePr>
          <p:nvPr/>
        </p:nvGraphicFramePr>
        <p:xfrm>
          <a:off x="1034995" y="2463452"/>
          <a:ext cx="7242009" cy="831075"/>
        </p:xfrm>
        <a:graphic>
          <a:graphicData uri="http://schemas.openxmlformats.org/drawingml/2006/table">
            <a:tbl>
              <a:tblPr>
                <a:tableStyleId>{35758FB7-9AC5-4552-8A53-C91805E547FA}</a:tableStyleId>
              </a:tblPr>
              <a:tblGrid>
                <a:gridCol w="1538538">
                  <a:extLst>
                    <a:ext uri="{9D8B030D-6E8A-4147-A177-3AD203B41FA5}">
                      <a16:colId xmlns:a16="http://schemas.microsoft.com/office/drawing/2014/main" val="3132613790"/>
                    </a:ext>
                  </a:extLst>
                </a:gridCol>
                <a:gridCol w="1756109">
                  <a:extLst>
                    <a:ext uri="{9D8B030D-6E8A-4147-A177-3AD203B41FA5}">
                      <a16:colId xmlns:a16="http://schemas.microsoft.com/office/drawing/2014/main" val="774886778"/>
                    </a:ext>
                  </a:extLst>
                </a:gridCol>
                <a:gridCol w="1973681">
                  <a:extLst>
                    <a:ext uri="{9D8B030D-6E8A-4147-A177-3AD203B41FA5}">
                      <a16:colId xmlns:a16="http://schemas.microsoft.com/office/drawing/2014/main" val="3749392812"/>
                    </a:ext>
                  </a:extLst>
                </a:gridCol>
                <a:gridCol w="1973681">
                  <a:extLst>
                    <a:ext uri="{9D8B030D-6E8A-4147-A177-3AD203B41FA5}">
                      <a16:colId xmlns:a16="http://schemas.microsoft.com/office/drawing/2014/main" val="2916416217"/>
                    </a:ext>
                  </a:extLst>
                </a:gridCol>
              </a:tblGrid>
              <a:tr h="277025">
                <a:tc>
                  <a:txBody>
                    <a:bodyPr/>
                    <a:lstStyle/>
                    <a:p>
                      <a:pPr algn="l" fontAlgn="b"/>
                      <a:endParaRPr lang="en-US" sz="1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US" sz="1100" b="1" u="none" strike="noStrike" dirty="0">
                          <a:effectLst/>
                        </a:rPr>
                        <a:t>Total Target Click</a:t>
                      </a:r>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en-US" sz="1100" b="1" u="none" strike="noStrike" dirty="0">
                          <a:solidFill>
                            <a:srgbClr val="000000"/>
                          </a:solidFill>
                          <a:effectLst/>
                        </a:rPr>
                        <a:t>Conversion Rate Percentage</a:t>
                      </a:r>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en-US" sz="1100" b="1" u="none" strike="noStrike" dirty="0">
                          <a:effectLst/>
                        </a:rPr>
                        <a:t>Total </a:t>
                      </a:r>
                      <a:r>
                        <a:rPr lang="en-US" sz="1100" b="1" u="none" strike="noStrike" dirty="0" err="1">
                          <a:effectLst/>
                        </a:rPr>
                        <a:t>Biaya</a:t>
                      </a:r>
                      <a:r>
                        <a:rPr lang="en-US" sz="1100" b="1" u="none" strike="noStrike" dirty="0">
                          <a:effectLst/>
                        </a:rPr>
                        <a:t> </a:t>
                      </a:r>
                      <a:r>
                        <a:rPr lang="en-US" sz="1100" b="1" u="none" strike="noStrike" dirty="0" err="1">
                          <a:effectLst/>
                        </a:rPr>
                        <a:t>Dikeluarkan</a:t>
                      </a:r>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2494633558"/>
                  </a:ext>
                </a:extLst>
              </a:tr>
              <a:tr h="277025">
                <a:tc>
                  <a:txBody>
                    <a:bodyPr/>
                    <a:lstStyle/>
                    <a:p>
                      <a:pPr algn="l" fontAlgn="b"/>
                      <a:r>
                        <a:rPr lang="en-US" sz="1100" b="1" u="none" strike="noStrike" dirty="0" err="1">
                          <a:effectLst/>
                        </a:rPr>
                        <a:t>Tanpa</a:t>
                      </a:r>
                      <a:r>
                        <a:rPr lang="en-US" sz="1100" b="1" u="none" strike="noStrike" dirty="0">
                          <a:effectLst/>
                        </a:rPr>
                        <a:t> ML</a:t>
                      </a:r>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r" fontAlgn="b"/>
                      <a:r>
                        <a:rPr lang="en-US" sz="1100" u="none" strike="noStrike" dirty="0">
                          <a:effectLst/>
                        </a:rPr>
                        <a:t>100000</a:t>
                      </a:r>
                      <a:endParaRPr lang="en-US" sz="1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r" fontAlgn="b"/>
                      <a:r>
                        <a:rPr lang="en-US" sz="1100" b="0" u="none" strike="noStrike" dirty="0">
                          <a:solidFill>
                            <a:srgbClr val="000000"/>
                          </a:solidFill>
                          <a:effectLst/>
                        </a:rPr>
                        <a:t>50 %</a:t>
                      </a:r>
                      <a:endParaRPr lang="en-US" sz="1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r" fontAlgn="b"/>
                      <a:r>
                        <a:rPr lang="en-US" sz="1100" u="none" strike="noStrike" dirty="0">
                          <a:effectLst/>
                        </a:rPr>
                        <a:t> Rp   4,000,000.00 </a:t>
                      </a:r>
                      <a:endParaRPr lang="en-US" sz="1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3482804680"/>
                  </a:ext>
                </a:extLst>
              </a:tr>
              <a:tr h="277025">
                <a:tc>
                  <a:txBody>
                    <a:bodyPr/>
                    <a:lstStyle/>
                    <a:p>
                      <a:pPr algn="l" fontAlgn="b"/>
                      <a:r>
                        <a:rPr lang="en-US" sz="1100" b="1" u="none" strike="noStrike" dirty="0" err="1">
                          <a:effectLst/>
                        </a:rPr>
                        <a:t>Dengan</a:t>
                      </a:r>
                      <a:r>
                        <a:rPr lang="en-US" sz="1100" b="1" u="none" strike="noStrike" dirty="0">
                          <a:effectLst/>
                        </a:rPr>
                        <a:t> ML</a:t>
                      </a:r>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r" fontAlgn="b"/>
                      <a:r>
                        <a:rPr lang="en-US" sz="1100" u="none" strike="noStrike" dirty="0">
                          <a:effectLst/>
                        </a:rPr>
                        <a:t>100000</a:t>
                      </a:r>
                      <a:endParaRPr lang="en-US" sz="1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r" fontAlgn="b"/>
                      <a:r>
                        <a:rPr lang="en-US" sz="1100" b="0" u="none" strike="noStrike" dirty="0">
                          <a:solidFill>
                            <a:srgbClr val="000000"/>
                          </a:solidFill>
                          <a:effectLst/>
                        </a:rPr>
                        <a:t>94.7 %</a:t>
                      </a:r>
                      <a:endParaRPr lang="en-US" sz="1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r" fontAlgn="b"/>
                      <a:r>
                        <a:rPr lang="en-US" sz="1100" u="none" strike="noStrike" dirty="0">
                          <a:effectLst/>
                        </a:rPr>
                        <a:t> Rp   2,111,932.42 </a:t>
                      </a:r>
                      <a:endParaRPr lang="en-US" sz="1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41209470"/>
                  </a:ext>
                </a:extLst>
              </a:tr>
            </a:tbl>
          </a:graphicData>
        </a:graphic>
      </p:graphicFrame>
      <p:sp>
        <p:nvSpPr>
          <p:cNvPr id="7" name="Google Shape;114;p27">
            <a:extLst>
              <a:ext uri="{FF2B5EF4-FFF2-40B4-BE49-F238E27FC236}">
                <a16:creationId xmlns:a16="http://schemas.microsoft.com/office/drawing/2014/main" id="{5A2234B5-3650-8F3B-83C2-73EE0C1C48E9}"/>
              </a:ext>
            </a:extLst>
          </p:cNvPr>
          <p:cNvSpPr txBox="1">
            <a:spLocks/>
          </p:cNvSpPr>
          <p:nvPr/>
        </p:nvSpPr>
        <p:spPr>
          <a:xfrm>
            <a:off x="565650" y="3512118"/>
            <a:ext cx="8180699" cy="692467"/>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ctr">
              <a:buClr>
                <a:schemeClr val="dk1"/>
              </a:buClr>
              <a:buSzPts val="1500"/>
              <a:buFont typeface="Arial"/>
              <a:buNone/>
            </a:pPr>
            <a:r>
              <a:rPr lang="en-US" sz="1500" dirty="0">
                <a:solidFill>
                  <a:schemeClr val="tx1"/>
                </a:solidFill>
              </a:rPr>
              <a:t>Dari </a:t>
            </a:r>
            <a:r>
              <a:rPr lang="en-US" sz="1500" dirty="0" err="1">
                <a:solidFill>
                  <a:schemeClr val="tx1"/>
                </a:solidFill>
              </a:rPr>
              <a:t>simulasi</a:t>
            </a:r>
            <a:r>
              <a:rPr lang="en-US" sz="1500" dirty="0">
                <a:solidFill>
                  <a:schemeClr val="tx1"/>
                </a:solidFill>
              </a:rPr>
              <a:t> di </a:t>
            </a:r>
            <a:r>
              <a:rPr lang="en-US" sz="1500" dirty="0" err="1">
                <a:solidFill>
                  <a:schemeClr val="tx1"/>
                </a:solidFill>
              </a:rPr>
              <a:t>atas</a:t>
            </a:r>
            <a:r>
              <a:rPr lang="en-US" sz="1500" dirty="0">
                <a:solidFill>
                  <a:schemeClr val="tx1"/>
                </a:solidFill>
              </a:rPr>
              <a:t> </a:t>
            </a:r>
            <a:r>
              <a:rPr lang="en-US" sz="1500" dirty="0" err="1">
                <a:solidFill>
                  <a:schemeClr val="tx1"/>
                </a:solidFill>
              </a:rPr>
              <a:t>dapat</a:t>
            </a:r>
            <a:r>
              <a:rPr lang="en-US" sz="1500" dirty="0">
                <a:solidFill>
                  <a:schemeClr val="tx1"/>
                </a:solidFill>
              </a:rPr>
              <a:t> </a:t>
            </a:r>
            <a:r>
              <a:rPr lang="en-US" sz="1500" dirty="0" err="1">
                <a:solidFill>
                  <a:schemeClr val="tx1"/>
                </a:solidFill>
              </a:rPr>
              <a:t>dilihat</a:t>
            </a:r>
            <a:r>
              <a:rPr lang="en-US" sz="1500" dirty="0">
                <a:solidFill>
                  <a:schemeClr val="tx1"/>
                </a:solidFill>
              </a:rPr>
              <a:t> </a:t>
            </a:r>
            <a:r>
              <a:rPr lang="en-US" sz="1500" dirty="0" err="1">
                <a:solidFill>
                  <a:schemeClr val="tx1"/>
                </a:solidFill>
              </a:rPr>
              <a:t>bahwa</a:t>
            </a:r>
            <a:r>
              <a:rPr lang="en-US" sz="1500" dirty="0">
                <a:solidFill>
                  <a:schemeClr val="tx1"/>
                </a:solidFill>
              </a:rPr>
              <a:t> </a:t>
            </a:r>
            <a:r>
              <a:rPr lang="en-US" sz="1500" dirty="0" err="1">
                <a:solidFill>
                  <a:schemeClr val="tx1"/>
                </a:solidFill>
              </a:rPr>
              <a:t>dengan</a:t>
            </a:r>
            <a:r>
              <a:rPr lang="en-US" sz="1500" dirty="0">
                <a:solidFill>
                  <a:schemeClr val="tx1"/>
                </a:solidFill>
              </a:rPr>
              <a:t> </a:t>
            </a:r>
            <a:r>
              <a:rPr lang="en-US" sz="1500" dirty="0" err="1">
                <a:solidFill>
                  <a:schemeClr val="tx1"/>
                </a:solidFill>
              </a:rPr>
              <a:t>menggunakan</a:t>
            </a:r>
            <a:r>
              <a:rPr lang="en-US" sz="1500" dirty="0">
                <a:solidFill>
                  <a:schemeClr val="tx1"/>
                </a:solidFill>
              </a:rPr>
              <a:t> machine learning </a:t>
            </a:r>
            <a:r>
              <a:rPr lang="en-US" sz="1500" dirty="0" err="1">
                <a:solidFill>
                  <a:schemeClr val="tx1"/>
                </a:solidFill>
              </a:rPr>
              <a:t>kita</a:t>
            </a:r>
            <a:r>
              <a:rPr lang="en-US" sz="1500" dirty="0">
                <a:solidFill>
                  <a:schemeClr val="tx1"/>
                </a:solidFill>
              </a:rPr>
              <a:t> </a:t>
            </a:r>
            <a:r>
              <a:rPr lang="en-US" sz="1500" dirty="0" err="1">
                <a:solidFill>
                  <a:schemeClr val="tx1"/>
                </a:solidFill>
              </a:rPr>
              <a:t>dapat</a:t>
            </a:r>
            <a:r>
              <a:rPr lang="en-US" sz="1500" dirty="0">
                <a:solidFill>
                  <a:schemeClr val="tx1"/>
                </a:solidFill>
              </a:rPr>
              <a:t> </a:t>
            </a:r>
            <a:r>
              <a:rPr lang="en-US" sz="1500" dirty="0" err="1">
                <a:solidFill>
                  <a:schemeClr val="tx1"/>
                </a:solidFill>
              </a:rPr>
              <a:t>menghemat</a:t>
            </a:r>
            <a:r>
              <a:rPr lang="en-US" sz="1500" dirty="0">
                <a:solidFill>
                  <a:schemeClr val="tx1"/>
                </a:solidFill>
              </a:rPr>
              <a:t> </a:t>
            </a:r>
            <a:r>
              <a:rPr lang="en-US" sz="1500" dirty="0" err="1">
                <a:solidFill>
                  <a:schemeClr val="tx1"/>
                </a:solidFill>
              </a:rPr>
              <a:t>biaya</a:t>
            </a:r>
            <a:r>
              <a:rPr lang="en-US" sz="1500" dirty="0">
                <a:solidFill>
                  <a:schemeClr val="tx1"/>
                </a:solidFill>
              </a:rPr>
              <a:t> </a:t>
            </a:r>
            <a:r>
              <a:rPr lang="en-US" sz="1500" dirty="0" err="1">
                <a:solidFill>
                  <a:schemeClr val="tx1"/>
                </a:solidFill>
              </a:rPr>
              <a:t>iklan</a:t>
            </a:r>
            <a:r>
              <a:rPr lang="en-US" sz="1500" dirty="0">
                <a:solidFill>
                  <a:schemeClr val="tx1"/>
                </a:solidFill>
              </a:rPr>
              <a:t> </a:t>
            </a:r>
            <a:r>
              <a:rPr lang="en-US" sz="1500" dirty="0" err="1">
                <a:solidFill>
                  <a:schemeClr val="tx1"/>
                </a:solidFill>
              </a:rPr>
              <a:t>sebesar</a:t>
            </a:r>
            <a:r>
              <a:rPr lang="en-US" sz="1500" dirty="0">
                <a:solidFill>
                  <a:schemeClr val="tx1"/>
                </a:solidFill>
              </a:rPr>
              <a:t> </a:t>
            </a:r>
            <a:r>
              <a:rPr lang="en-US" sz="1500" dirty="0" err="1">
                <a:solidFill>
                  <a:schemeClr val="tx1"/>
                </a:solidFill>
              </a:rPr>
              <a:t>lebih</a:t>
            </a:r>
            <a:r>
              <a:rPr lang="en-US" sz="1500" dirty="0">
                <a:solidFill>
                  <a:schemeClr val="tx1"/>
                </a:solidFill>
              </a:rPr>
              <a:t> </a:t>
            </a:r>
            <a:r>
              <a:rPr lang="en-US" sz="1500" dirty="0" err="1">
                <a:solidFill>
                  <a:schemeClr val="tx1"/>
                </a:solidFill>
              </a:rPr>
              <a:t>dari</a:t>
            </a:r>
            <a:r>
              <a:rPr lang="en-US" sz="1500" dirty="0">
                <a:solidFill>
                  <a:schemeClr val="tx1"/>
                </a:solidFill>
              </a:rPr>
              <a:t> 1.8 </a:t>
            </a:r>
            <a:r>
              <a:rPr lang="en-US" sz="1500" dirty="0" err="1">
                <a:solidFill>
                  <a:schemeClr val="tx1"/>
                </a:solidFill>
              </a:rPr>
              <a:t>juta</a:t>
            </a:r>
            <a:r>
              <a:rPr lang="en-US" sz="1500" dirty="0">
                <a:solidFill>
                  <a:schemeClr val="tx1"/>
                </a:solidFill>
              </a:rPr>
              <a:t> per </a:t>
            </a:r>
            <a:r>
              <a:rPr lang="en-US" sz="1500" dirty="0" err="1">
                <a:solidFill>
                  <a:schemeClr val="tx1"/>
                </a:solidFill>
              </a:rPr>
              <a:t>seratus</a:t>
            </a:r>
            <a:r>
              <a:rPr lang="en-US" sz="1500" dirty="0">
                <a:solidFill>
                  <a:schemeClr val="tx1"/>
                </a:solidFill>
              </a:rPr>
              <a:t> </a:t>
            </a:r>
            <a:r>
              <a:rPr lang="en-US" sz="1500" dirty="0" err="1">
                <a:solidFill>
                  <a:schemeClr val="tx1"/>
                </a:solidFill>
              </a:rPr>
              <a:t>ribu</a:t>
            </a:r>
            <a:r>
              <a:rPr lang="en-US" sz="1500" dirty="0">
                <a:solidFill>
                  <a:schemeClr val="tx1"/>
                </a:solidFill>
              </a:rPr>
              <a:t> click</a:t>
            </a:r>
          </a:p>
        </p:txBody>
      </p:sp>
    </p:spTree>
    <p:extLst>
      <p:ext uri="{BB962C8B-B14F-4D97-AF65-F5344CB8AC3E}">
        <p14:creationId xmlns:p14="http://schemas.microsoft.com/office/powerpoint/2010/main" val="895151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79" b="1">
                <a:latin typeface="Roboto"/>
                <a:ea typeface="Roboto"/>
                <a:cs typeface="Roboto"/>
                <a:sym typeface="Roboto"/>
              </a:rPr>
              <a:t>Customer Type and Behaviour Analysis on Advertisement</a:t>
            </a:r>
            <a:endParaRPr sz="1679" b="1" i="1"/>
          </a:p>
        </p:txBody>
      </p:sp>
      <p:sp>
        <p:nvSpPr>
          <p:cNvPr id="114" name="Google Shape;114;p27"/>
          <p:cNvSpPr txBox="1">
            <a:spLocks noGrp="1"/>
          </p:cNvSpPr>
          <p:nvPr>
            <p:ph type="body" idx="1"/>
          </p:nvPr>
        </p:nvSpPr>
        <p:spPr>
          <a:xfrm>
            <a:off x="768075" y="2091893"/>
            <a:ext cx="3164925" cy="959713"/>
          </a:xfrm>
          <a:prstGeom prst="rect">
            <a:avLst/>
          </a:prstGeom>
        </p:spPr>
        <p:txBody>
          <a:bodyPr spcFirstLastPara="1" wrap="square" lIns="91425" tIns="91425" rIns="91425" bIns="91425" anchor="t" anchorCtr="0">
            <a:normAutofit lnSpcReduction="10000"/>
          </a:bodyPr>
          <a:lstStyle/>
          <a:p>
            <a:pPr marL="133350" lvl="0" indent="0" algn="ctr" rtl="0">
              <a:spcBef>
                <a:spcPts val="0"/>
              </a:spcBef>
              <a:spcAft>
                <a:spcPts val="0"/>
              </a:spcAft>
              <a:buClr>
                <a:schemeClr val="dk1"/>
              </a:buClr>
              <a:buSzPts val="1500"/>
              <a:buNone/>
            </a:pPr>
            <a:r>
              <a:rPr lang="en-US" sz="1500" dirty="0" err="1">
                <a:solidFill>
                  <a:schemeClr val="accent5"/>
                </a:solidFill>
              </a:rPr>
              <a:t>Pengguna</a:t>
            </a:r>
            <a:r>
              <a:rPr lang="en-US" sz="1500" dirty="0">
                <a:solidFill>
                  <a:schemeClr val="accent5"/>
                </a:solidFill>
              </a:rPr>
              <a:t> internet lama </a:t>
            </a:r>
            <a:r>
              <a:rPr lang="en-US" sz="1500" dirty="0" err="1">
                <a:solidFill>
                  <a:schemeClr val="dk1"/>
                </a:solidFill>
              </a:rPr>
              <a:t>cenderung</a:t>
            </a:r>
            <a:r>
              <a:rPr lang="en-US" sz="1500" dirty="0">
                <a:solidFill>
                  <a:schemeClr val="dk1"/>
                </a:solidFill>
              </a:rPr>
              <a:t> </a:t>
            </a:r>
            <a:r>
              <a:rPr lang="en-US" sz="1500" dirty="0" err="1">
                <a:solidFill>
                  <a:schemeClr val="accent5"/>
                </a:solidFill>
              </a:rPr>
              <a:t>tidak</a:t>
            </a:r>
            <a:r>
              <a:rPr lang="en-US" sz="1500" dirty="0">
                <a:solidFill>
                  <a:schemeClr val="accent5"/>
                </a:solidFill>
              </a:rPr>
              <a:t> </a:t>
            </a:r>
            <a:r>
              <a:rPr lang="en-US" sz="1500" dirty="0" err="1">
                <a:solidFill>
                  <a:schemeClr val="accent5"/>
                </a:solidFill>
              </a:rPr>
              <a:t>terlalu</a:t>
            </a:r>
            <a:r>
              <a:rPr lang="en-US" sz="1500" dirty="0">
                <a:solidFill>
                  <a:schemeClr val="accent5"/>
                </a:solidFill>
              </a:rPr>
              <a:t> </a:t>
            </a:r>
            <a:r>
              <a:rPr lang="en-US" sz="1500" dirty="0" err="1">
                <a:solidFill>
                  <a:schemeClr val="accent5"/>
                </a:solidFill>
              </a:rPr>
              <a:t>tertarik</a:t>
            </a:r>
            <a:r>
              <a:rPr lang="en-US" sz="1500" dirty="0">
                <a:solidFill>
                  <a:schemeClr val="accent5"/>
                </a:solidFill>
              </a:rPr>
              <a:t> </a:t>
            </a:r>
            <a:r>
              <a:rPr lang="en-US" sz="1500" dirty="0" err="1">
                <a:solidFill>
                  <a:schemeClr val="accent5"/>
                </a:solidFill>
              </a:rPr>
              <a:t>dengan</a:t>
            </a:r>
            <a:r>
              <a:rPr lang="en-US" sz="1500" dirty="0">
                <a:solidFill>
                  <a:schemeClr val="accent5"/>
                </a:solidFill>
              </a:rPr>
              <a:t> </a:t>
            </a:r>
            <a:r>
              <a:rPr lang="en-US" sz="1500" dirty="0" err="1">
                <a:solidFill>
                  <a:schemeClr val="accent5"/>
                </a:solidFill>
              </a:rPr>
              <a:t>iklan</a:t>
            </a:r>
            <a:r>
              <a:rPr lang="en-US" sz="1500" dirty="0">
                <a:solidFill>
                  <a:schemeClr val="accent5"/>
                </a:solidFill>
              </a:rPr>
              <a:t> </a:t>
            </a:r>
            <a:r>
              <a:rPr lang="en-US" sz="1500" dirty="0">
                <a:solidFill>
                  <a:schemeClr val="dk1"/>
                </a:solidFill>
              </a:rPr>
              <a:t>yang </a:t>
            </a:r>
            <a:r>
              <a:rPr lang="en-US" sz="1500" dirty="0" err="1">
                <a:solidFill>
                  <a:schemeClr val="dk1"/>
                </a:solidFill>
              </a:rPr>
              <a:t>diberikan</a:t>
            </a:r>
            <a:endParaRPr sz="1500" dirty="0">
              <a:solidFill>
                <a:schemeClr val="dk1"/>
              </a:solidFill>
            </a:endParaRPr>
          </a:p>
        </p:txBody>
      </p:sp>
      <p:pic>
        <p:nvPicPr>
          <p:cNvPr id="1028" name="Picture 4">
            <a:extLst>
              <a:ext uri="{FF2B5EF4-FFF2-40B4-BE49-F238E27FC236}">
                <a16:creationId xmlns:a16="http://schemas.microsoft.com/office/drawing/2014/main" id="{79ED3E60-4E7A-8D30-5E69-C0923A0C6B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753" r="50000" b="248"/>
          <a:stretch/>
        </p:blipFill>
        <p:spPr bwMode="auto">
          <a:xfrm>
            <a:off x="4751387" y="2534143"/>
            <a:ext cx="3435350" cy="169735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CC2A341B-1070-5F86-0ED7-B46985061A5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6289" r="50000" b="-76"/>
          <a:stretch/>
        </p:blipFill>
        <p:spPr bwMode="auto">
          <a:xfrm>
            <a:off x="4751387" y="763508"/>
            <a:ext cx="3435350" cy="1737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4035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79" b="1">
                <a:latin typeface="Roboto"/>
                <a:ea typeface="Roboto"/>
                <a:cs typeface="Roboto"/>
                <a:sym typeface="Roboto"/>
              </a:rPr>
              <a:t>Customer Type and Behaviour Analysis on Advertisement</a:t>
            </a:r>
            <a:endParaRPr sz="1679" b="1" i="1"/>
          </a:p>
        </p:txBody>
      </p:sp>
      <p:sp>
        <p:nvSpPr>
          <p:cNvPr id="114" name="Google Shape;114;p27"/>
          <p:cNvSpPr txBox="1">
            <a:spLocks noGrp="1"/>
          </p:cNvSpPr>
          <p:nvPr>
            <p:ph type="body" idx="1"/>
          </p:nvPr>
        </p:nvSpPr>
        <p:spPr>
          <a:xfrm>
            <a:off x="768075" y="2091893"/>
            <a:ext cx="3164925" cy="959713"/>
          </a:xfrm>
          <a:prstGeom prst="rect">
            <a:avLst/>
          </a:prstGeom>
        </p:spPr>
        <p:txBody>
          <a:bodyPr spcFirstLastPara="1" wrap="square" lIns="91425" tIns="91425" rIns="91425" bIns="91425" anchor="t" anchorCtr="0">
            <a:normAutofit lnSpcReduction="10000"/>
          </a:bodyPr>
          <a:lstStyle/>
          <a:p>
            <a:pPr marL="133350" lvl="0" indent="0" algn="ctr" rtl="0">
              <a:spcBef>
                <a:spcPts val="0"/>
              </a:spcBef>
              <a:spcAft>
                <a:spcPts val="0"/>
              </a:spcAft>
              <a:buClr>
                <a:schemeClr val="dk1"/>
              </a:buClr>
              <a:buSzPts val="1500"/>
              <a:buNone/>
            </a:pPr>
            <a:r>
              <a:rPr lang="en-US" sz="1500" dirty="0" err="1">
                <a:solidFill>
                  <a:schemeClr val="accent5"/>
                </a:solidFill>
              </a:rPr>
              <a:t>Pengunjung</a:t>
            </a:r>
            <a:r>
              <a:rPr lang="en-US" sz="1500" dirty="0">
                <a:solidFill>
                  <a:schemeClr val="accent5"/>
                </a:solidFill>
              </a:rPr>
              <a:t> situs lama </a:t>
            </a:r>
            <a:r>
              <a:rPr lang="en-US" sz="1500" dirty="0" err="1">
                <a:solidFill>
                  <a:schemeClr val="dk1"/>
                </a:solidFill>
              </a:rPr>
              <a:t>cenderung</a:t>
            </a:r>
            <a:r>
              <a:rPr lang="en-US" sz="1500" dirty="0">
                <a:solidFill>
                  <a:schemeClr val="dk1"/>
                </a:solidFill>
              </a:rPr>
              <a:t> </a:t>
            </a:r>
            <a:r>
              <a:rPr lang="en-US" sz="1500" dirty="0" err="1">
                <a:solidFill>
                  <a:schemeClr val="accent5"/>
                </a:solidFill>
              </a:rPr>
              <a:t>tidak</a:t>
            </a:r>
            <a:r>
              <a:rPr lang="en-US" sz="1500" dirty="0">
                <a:solidFill>
                  <a:schemeClr val="accent5"/>
                </a:solidFill>
              </a:rPr>
              <a:t> </a:t>
            </a:r>
            <a:r>
              <a:rPr lang="en-US" sz="1500" dirty="0" err="1">
                <a:solidFill>
                  <a:schemeClr val="accent5"/>
                </a:solidFill>
              </a:rPr>
              <a:t>terlalu</a:t>
            </a:r>
            <a:r>
              <a:rPr lang="en-US" sz="1500" dirty="0">
                <a:solidFill>
                  <a:schemeClr val="accent5"/>
                </a:solidFill>
              </a:rPr>
              <a:t> </a:t>
            </a:r>
            <a:r>
              <a:rPr lang="en-US" sz="1500" dirty="0" err="1">
                <a:solidFill>
                  <a:schemeClr val="accent5"/>
                </a:solidFill>
              </a:rPr>
              <a:t>tertarik</a:t>
            </a:r>
            <a:r>
              <a:rPr lang="en-US" sz="1500" dirty="0">
                <a:solidFill>
                  <a:schemeClr val="accent5"/>
                </a:solidFill>
              </a:rPr>
              <a:t> </a:t>
            </a:r>
            <a:r>
              <a:rPr lang="en-US" sz="1500" dirty="0" err="1">
                <a:solidFill>
                  <a:schemeClr val="accent5"/>
                </a:solidFill>
              </a:rPr>
              <a:t>dengan</a:t>
            </a:r>
            <a:r>
              <a:rPr lang="en-US" sz="1500" dirty="0">
                <a:solidFill>
                  <a:schemeClr val="accent5"/>
                </a:solidFill>
              </a:rPr>
              <a:t> </a:t>
            </a:r>
            <a:r>
              <a:rPr lang="en-US" sz="1500" dirty="0" err="1">
                <a:solidFill>
                  <a:schemeClr val="accent5"/>
                </a:solidFill>
              </a:rPr>
              <a:t>iklan</a:t>
            </a:r>
            <a:r>
              <a:rPr lang="en-US" sz="1500" dirty="0">
                <a:solidFill>
                  <a:schemeClr val="accent5"/>
                </a:solidFill>
              </a:rPr>
              <a:t> </a:t>
            </a:r>
            <a:r>
              <a:rPr lang="en-US" sz="1500" dirty="0">
                <a:solidFill>
                  <a:schemeClr val="dk1"/>
                </a:solidFill>
              </a:rPr>
              <a:t>yang </a:t>
            </a:r>
            <a:r>
              <a:rPr lang="en-US" sz="1500" dirty="0" err="1">
                <a:solidFill>
                  <a:schemeClr val="dk1"/>
                </a:solidFill>
              </a:rPr>
              <a:t>diberikan</a:t>
            </a:r>
            <a:r>
              <a:rPr lang="en-US" sz="1500" dirty="0">
                <a:solidFill>
                  <a:schemeClr val="dk1"/>
                </a:solidFill>
              </a:rPr>
              <a:t>.</a:t>
            </a:r>
            <a:endParaRPr sz="1500" dirty="0">
              <a:solidFill>
                <a:schemeClr val="dk1"/>
              </a:solidFill>
            </a:endParaRPr>
          </a:p>
        </p:txBody>
      </p:sp>
      <p:pic>
        <p:nvPicPr>
          <p:cNvPr id="1028" name="Picture 4">
            <a:extLst>
              <a:ext uri="{FF2B5EF4-FFF2-40B4-BE49-F238E27FC236}">
                <a16:creationId xmlns:a16="http://schemas.microsoft.com/office/drawing/2014/main" id="{79ED3E60-4E7A-8D30-5E69-C0923A0C6B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t="638" b="66363"/>
          <a:stretch/>
        </p:blipFill>
        <p:spPr bwMode="auto">
          <a:xfrm>
            <a:off x="4751387" y="2510237"/>
            <a:ext cx="3435350" cy="169735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CC2A341B-1070-5F86-0ED7-B46985061A5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000" t="61" b="66152"/>
          <a:stretch/>
        </p:blipFill>
        <p:spPr bwMode="auto">
          <a:xfrm>
            <a:off x="4751387" y="763508"/>
            <a:ext cx="3435350" cy="1737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467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79" b="1">
                <a:latin typeface="Roboto"/>
                <a:ea typeface="Roboto"/>
                <a:cs typeface="Roboto"/>
                <a:sym typeface="Roboto"/>
              </a:rPr>
              <a:t>Customer Type and Behaviour Analysis on Advertisement</a:t>
            </a:r>
            <a:endParaRPr sz="1679" b="1" i="1"/>
          </a:p>
        </p:txBody>
      </p:sp>
      <p:sp>
        <p:nvSpPr>
          <p:cNvPr id="114" name="Google Shape;114;p27"/>
          <p:cNvSpPr txBox="1">
            <a:spLocks noGrp="1"/>
          </p:cNvSpPr>
          <p:nvPr>
            <p:ph type="body" idx="1"/>
          </p:nvPr>
        </p:nvSpPr>
        <p:spPr>
          <a:xfrm>
            <a:off x="768075" y="2091893"/>
            <a:ext cx="3164925" cy="959713"/>
          </a:xfrm>
          <a:prstGeom prst="rect">
            <a:avLst/>
          </a:prstGeom>
        </p:spPr>
        <p:txBody>
          <a:bodyPr spcFirstLastPara="1" wrap="square" lIns="91425" tIns="91425" rIns="91425" bIns="91425" anchor="t" anchorCtr="0">
            <a:normAutofit lnSpcReduction="10000"/>
          </a:bodyPr>
          <a:lstStyle/>
          <a:p>
            <a:pPr marL="133350" lvl="0" indent="0" algn="ctr" rtl="0">
              <a:spcBef>
                <a:spcPts val="0"/>
              </a:spcBef>
              <a:spcAft>
                <a:spcPts val="0"/>
              </a:spcAft>
              <a:buClr>
                <a:schemeClr val="dk1"/>
              </a:buClr>
              <a:buSzPts val="1500"/>
              <a:buNone/>
            </a:pPr>
            <a:r>
              <a:rPr lang="en-US" sz="1500" dirty="0" err="1">
                <a:solidFill>
                  <a:schemeClr val="accent5"/>
                </a:solidFill>
              </a:rPr>
              <a:t>Mayoritas</a:t>
            </a:r>
            <a:r>
              <a:rPr lang="en-US" sz="1500" dirty="0">
                <a:solidFill>
                  <a:schemeClr val="accent5"/>
                </a:solidFill>
              </a:rPr>
              <a:t> </a:t>
            </a:r>
            <a:r>
              <a:rPr lang="en-US" sz="1500" dirty="0" err="1">
                <a:solidFill>
                  <a:schemeClr val="accent5"/>
                </a:solidFill>
              </a:rPr>
              <a:t>pengunjung</a:t>
            </a:r>
            <a:r>
              <a:rPr lang="en-US" sz="1500" dirty="0">
                <a:solidFill>
                  <a:schemeClr val="accent5"/>
                </a:solidFill>
              </a:rPr>
              <a:t> yang </a:t>
            </a:r>
            <a:r>
              <a:rPr lang="en-US" sz="1500" dirty="0" err="1">
                <a:solidFill>
                  <a:schemeClr val="accent5"/>
                </a:solidFill>
              </a:rPr>
              <a:t>tertarik</a:t>
            </a:r>
            <a:r>
              <a:rPr lang="en-US" sz="1500" dirty="0">
                <a:solidFill>
                  <a:schemeClr val="accent5"/>
                </a:solidFill>
              </a:rPr>
              <a:t> </a:t>
            </a:r>
            <a:r>
              <a:rPr lang="en-US" sz="1500" dirty="0" err="1">
                <a:solidFill>
                  <a:schemeClr val="tx1"/>
                </a:solidFill>
              </a:rPr>
              <a:t>dengan</a:t>
            </a:r>
            <a:r>
              <a:rPr lang="en-US" sz="1500" dirty="0">
                <a:solidFill>
                  <a:schemeClr val="tx1"/>
                </a:solidFill>
              </a:rPr>
              <a:t> </a:t>
            </a:r>
            <a:r>
              <a:rPr lang="en-US" sz="1500" dirty="0" err="1">
                <a:solidFill>
                  <a:schemeClr val="tx1"/>
                </a:solidFill>
              </a:rPr>
              <a:t>iklan</a:t>
            </a:r>
            <a:r>
              <a:rPr lang="en-US" sz="1500" dirty="0">
                <a:solidFill>
                  <a:schemeClr val="tx1"/>
                </a:solidFill>
              </a:rPr>
              <a:t> </a:t>
            </a:r>
            <a:r>
              <a:rPr lang="en-US" sz="1500" dirty="0" err="1">
                <a:solidFill>
                  <a:schemeClr val="tx1"/>
                </a:solidFill>
              </a:rPr>
              <a:t>memiliki</a:t>
            </a:r>
            <a:r>
              <a:rPr lang="en-US" sz="1500" dirty="0">
                <a:solidFill>
                  <a:schemeClr val="tx1"/>
                </a:solidFill>
              </a:rPr>
              <a:t> </a:t>
            </a:r>
            <a:r>
              <a:rPr lang="en-US" sz="1500" dirty="0" err="1">
                <a:solidFill>
                  <a:schemeClr val="accent5"/>
                </a:solidFill>
              </a:rPr>
              <a:t>penghasilan</a:t>
            </a:r>
            <a:r>
              <a:rPr lang="en-US" sz="1500" dirty="0">
                <a:solidFill>
                  <a:schemeClr val="accent5"/>
                </a:solidFill>
              </a:rPr>
              <a:t> middle lower</a:t>
            </a:r>
            <a:r>
              <a:rPr lang="en-US" sz="1500" dirty="0">
                <a:solidFill>
                  <a:schemeClr val="dk1"/>
                </a:solidFill>
              </a:rPr>
              <a:t>.</a:t>
            </a:r>
            <a:endParaRPr sz="1500" dirty="0">
              <a:solidFill>
                <a:schemeClr val="dk1"/>
              </a:solidFill>
            </a:endParaRPr>
          </a:p>
        </p:txBody>
      </p:sp>
      <p:pic>
        <p:nvPicPr>
          <p:cNvPr id="1028" name="Picture 4">
            <a:extLst>
              <a:ext uri="{FF2B5EF4-FFF2-40B4-BE49-F238E27FC236}">
                <a16:creationId xmlns:a16="http://schemas.microsoft.com/office/drawing/2014/main" id="{79ED3E60-4E7A-8D30-5E69-C0923A0C6B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t="33218" b="33783"/>
          <a:stretch/>
        </p:blipFill>
        <p:spPr bwMode="auto">
          <a:xfrm>
            <a:off x="4751387" y="2522937"/>
            <a:ext cx="3435350" cy="169735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CC2A341B-1070-5F86-0ED7-B46985061A5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000" t="33039" b="33174"/>
          <a:stretch/>
        </p:blipFill>
        <p:spPr bwMode="auto">
          <a:xfrm>
            <a:off x="4751387" y="763508"/>
            <a:ext cx="3435350" cy="1737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302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79" b="1">
                <a:latin typeface="Roboto"/>
                <a:ea typeface="Roboto"/>
                <a:cs typeface="Roboto"/>
                <a:sym typeface="Roboto"/>
              </a:rPr>
              <a:t>Customer Type and Behaviour Analysis on Advertisement</a:t>
            </a:r>
            <a:endParaRPr sz="1679" b="1" i="1"/>
          </a:p>
        </p:txBody>
      </p:sp>
      <p:sp>
        <p:nvSpPr>
          <p:cNvPr id="114" name="Google Shape;114;p27"/>
          <p:cNvSpPr txBox="1">
            <a:spLocks noGrp="1"/>
          </p:cNvSpPr>
          <p:nvPr>
            <p:ph type="body" idx="1"/>
          </p:nvPr>
        </p:nvSpPr>
        <p:spPr>
          <a:xfrm>
            <a:off x="5431837" y="2091893"/>
            <a:ext cx="3164925" cy="959713"/>
          </a:xfrm>
          <a:prstGeom prst="rect">
            <a:avLst/>
          </a:prstGeom>
        </p:spPr>
        <p:txBody>
          <a:bodyPr spcFirstLastPara="1" wrap="square" lIns="91425" tIns="91425" rIns="91425" bIns="91425" anchor="t" anchorCtr="0">
            <a:normAutofit fontScale="85000" lnSpcReduction="10000"/>
          </a:bodyPr>
          <a:lstStyle/>
          <a:p>
            <a:pPr marL="133350" lvl="0" indent="0" algn="ctr" rtl="0">
              <a:spcBef>
                <a:spcPts val="0"/>
              </a:spcBef>
              <a:spcAft>
                <a:spcPts val="0"/>
              </a:spcAft>
              <a:buClr>
                <a:schemeClr val="dk1"/>
              </a:buClr>
              <a:buSzPts val="1500"/>
              <a:buNone/>
            </a:pPr>
            <a:r>
              <a:rPr lang="en-US" sz="1500" dirty="0" err="1">
                <a:solidFill>
                  <a:schemeClr val="accent5"/>
                </a:solidFill>
              </a:rPr>
              <a:t>Semakin</a:t>
            </a:r>
            <a:r>
              <a:rPr lang="en-US" sz="1500" dirty="0">
                <a:solidFill>
                  <a:schemeClr val="accent5"/>
                </a:solidFill>
              </a:rPr>
              <a:t> </a:t>
            </a:r>
            <a:r>
              <a:rPr lang="en-US" sz="1500" dirty="0" err="1">
                <a:solidFill>
                  <a:schemeClr val="accent5"/>
                </a:solidFill>
              </a:rPr>
              <a:t>tua</a:t>
            </a:r>
            <a:r>
              <a:rPr lang="en-US" sz="1500" dirty="0">
                <a:solidFill>
                  <a:schemeClr val="accent5"/>
                </a:solidFill>
              </a:rPr>
              <a:t> </a:t>
            </a:r>
            <a:r>
              <a:rPr lang="en-US" sz="1500" dirty="0" err="1">
                <a:solidFill>
                  <a:schemeClr val="accent5"/>
                </a:solidFill>
              </a:rPr>
              <a:t>umur</a:t>
            </a:r>
            <a:r>
              <a:rPr lang="en-US" sz="1500" dirty="0">
                <a:solidFill>
                  <a:schemeClr val="accent5"/>
                </a:solidFill>
              </a:rPr>
              <a:t> user, </a:t>
            </a:r>
            <a:r>
              <a:rPr lang="en-US" sz="1500" dirty="0" err="1">
                <a:solidFill>
                  <a:schemeClr val="accent5"/>
                </a:solidFill>
              </a:rPr>
              <a:t>pemakaian</a:t>
            </a:r>
            <a:r>
              <a:rPr lang="en-US" sz="1500" dirty="0">
                <a:solidFill>
                  <a:schemeClr val="accent5"/>
                </a:solidFill>
              </a:rPr>
              <a:t> internet </a:t>
            </a:r>
            <a:r>
              <a:rPr lang="en-US" sz="1500" dirty="0" err="1">
                <a:solidFill>
                  <a:schemeClr val="accent5"/>
                </a:solidFill>
              </a:rPr>
              <a:t>harian</a:t>
            </a:r>
            <a:r>
              <a:rPr lang="en-US" sz="1500" dirty="0">
                <a:solidFill>
                  <a:schemeClr val="accent5"/>
                </a:solidFill>
              </a:rPr>
              <a:t> dan </a:t>
            </a:r>
            <a:r>
              <a:rPr lang="en-US" sz="1500" dirty="0" err="1">
                <a:solidFill>
                  <a:schemeClr val="accent5"/>
                </a:solidFill>
              </a:rPr>
              <a:t>waktu</a:t>
            </a:r>
            <a:r>
              <a:rPr lang="en-US" sz="1500" dirty="0">
                <a:solidFill>
                  <a:schemeClr val="accent5"/>
                </a:solidFill>
              </a:rPr>
              <a:t> </a:t>
            </a:r>
            <a:r>
              <a:rPr lang="en-US" sz="1500" dirty="0" err="1">
                <a:solidFill>
                  <a:schemeClr val="accent5"/>
                </a:solidFill>
              </a:rPr>
              <a:t>kunjungan</a:t>
            </a:r>
            <a:r>
              <a:rPr lang="en-US" sz="1500" dirty="0">
                <a:solidFill>
                  <a:schemeClr val="accent5"/>
                </a:solidFill>
              </a:rPr>
              <a:t> situs </a:t>
            </a:r>
            <a:r>
              <a:rPr lang="en-US" sz="1500" dirty="0" err="1">
                <a:solidFill>
                  <a:schemeClr val="accent5"/>
                </a:solidFill>
              </a:rPr>
              <a:t>cenderung</a:t>
            </a:r>
            <a:r>
              <a:rPr lang="en-US" sz="1500" dirty="0">
                <a:solidFill>
                  <a:schemeClr val="accent5"/>
                </a:solidFill>
              </a:rPr>
              <a:t> </a:t>
            </a:r>
            <a:r>
              <a:rPr lang="en-US" sz="1500" dirty="0" err="1">
                <a:solidFill>
                  <a:schemeClr val="accent5"/>
                </a:solidFill>
              </a:rPr>
              <a:t>semakin</a:t>
            </a:r>
            <a:r>
              <a:rPr lang="en-US" sz="1500" dirty="0">
                <a:solidFill>
                  <a:schemeClr val="accent5"/>
                </a:solidFill>
              </a:rPr>
              <a:t> </a:t>
            </a:r>
            <a:r>
              <a:rPr lang="en-US" sz="1500" dirty="0" err="1">
                <a:solidFill>
                  <a:schemeClr val="accent5"/>
                </a:solidFill>
              </a:rPr>
              <a:t>berkurang</a:t>
            </a:r>
            <a:r>
              <a:rPr lang="en-US" sz="1500" dirty="0">
                <a:solidFill>
                  <a:schemeClr val="dk1"/>
                </a:solidFill>
              </a:rPr>
              <a:t>.</a:t>
            </a:r>
          </a:p>
          <a:p>
            <a:pPr marL="133350" lvl="0" indent="0" algn="ctr" rtl="0">
              <a:spcBef>
                <a:spcPts val="0"/>
              </a:spcBef>
              <a:spcAft>
                <a:spcPts val="0"/>
              </a:spcAft>
              <a:buClr>
                <a:schemeClr val="dk1"/>
              </a:buClr>
              <a:buSzPts val="1500"/>
              <a:buNone/>
            </a:pPr>
            <a:endParaRPr lang="en-US" sz="1500" dirty="0">
              <a:solidFill>
                <a:schemeClr val="dk1"/>
              </a:solidFill>
            </a:endParaRPr>
          </a:p>
          <a:p>
            <a:pPr marL="133350" lvl="0" indent="0" algn="ctr" rtl="0">
              <a:spcBef>
                <a:spcPts val="0"/>
              </a:spcBef>
              <a:spcAft>
                <a:spcPts val="0"/>
              </a:spcAft>
              <a:buClr>
                <a:schemeClr val="dk1"/>
              </a:buClr>
              <a:buSzPts val="1500"/>
              <a:buNone/>
            </a:pPr>
            <a:endParaRPr sz="1500" dirty="0">
              <a:solidFill>
                <a:schemeClr val="dk1"/>
              </a:solidFill>
            </a:endParaRPr>
          </a:p>
        </p:txBody>
      </p:sp>
      <p:pic>
        <p:nvPicPr>
          <p:cNvPr id="2050" name="Picture 2">
            <a:extLst>
              <a:ext uri="{FF2B5EF4-FFF2-40B4-BE49-F238E27FC236}">
                <a16:creationId xmlns:a16="http://schemas.microsoft.com/office/drawing/2014/main" id="{9708431A-1FCC-44C7-24C6-B85DAB6520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3" y="673099"/>
            <a:ext cx="4471537" cy="4471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9820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79" b="1">
                <a:latin typeface="Roboto"/>
                <a:ea typeface="Roboto"/>
                <a:cs typeface="Roboto"/>
                <a:sym typeface="Roboto"/>
              </a:rPr>
              <a:t>Customer Type and Behaviour Analysis on Advertisement</a:t>
            </a:r>
            <a:endParaRPr sz="1679" b="1" i="1"/>
          </a:p>
        </p:txBody>
      </p:sp>
      <p:sp>
        <p:nvSpPr>
          <p:cNvPr id="114" name="Google Shape;114;p27"/>
          <p:cNvSpPr txBox="1">
            <a:spLocks noGrp="1"/>
          </p:cNvSpPr>
          <p:nvPr>
            <p:ph type="body" idx="1"/>
          </p:nvPr>
        </p:nvSpPr>
        <p:spPr>
          <a:xfrm>
            <a:off x="5570620" y="2112746"/>
            <a:ext cx="3178763" cy="918007"/>
          </a:xfrm>
          <a:prstGeom prst="rect">
            <a:avLst/>
          </a:prstGeom>
        </p:spPr>
        <p:txBody>
          <a:bodyPr spcFirstLastPara="1" wrap="square" lIns="91425" tIns="91425" rIns="91425" bIns="91425" anchor="t" anchorCtr="0">
            <a:normAutofit fontScale="77500" lnSpcReduction="20000"/>
          </a:bodyPr>
          <a:lstStyle/>
          <a:p>
            <a:pPr marL="133350" lvl="0" indent="0" algn="ctr" rtl="0">
              <a:spcBef>
                <a:spcPts val="0"/>
              </a:spcBef>
              <a:spcAft>
                <a:spcPts val="0"/>
              </a:spcAft>
              <a:buClr>
                <a:schemeClr val="dk1"/>
              </a:buClr>
              <a:buSzPts val="1500"/>
              <a:buNone/>
            </a:pPr>
            <a:r>
              <a:rPr lang="en-US" sz="1500" dirty="0" err="1">
                <a:solidFill>
                  <a:schemeClr val="accent5"/>
                </a:solidFill>
              </a:rPr>
              <a:t>Kemungkinan</a:t>
            </a:r>
            <a:r>
              <a:rPr lang="en-US" sz="1500" dirty="0">
                <a:solidFill>
                  <a:schemeClr val="accent5"/>
                </a:solidFill>
              </a:rPr>
              <a:t> </a:t>
            </a:r>
            <a:r>
              <a:rPr lang="en-US" sz="1500" dirty="0" err="1">
                <a:solidFill>
                  <a:schemeClr val="accent5"/>
                </a:solidFill>
              </a:rPr>
              <a:t>klik</a:t>
            </a:r>
            <a:r>
              <a:rPr lang="en-US" sz="1500" dirty="0">
                <a:solidFill>
                  <a:schemeClr val="accent5"/>
                </a:solidFill>
              </a:rPr>
              <a:t> </a:t>
            </a:r>
            <a:r>
              <a:rPr lang="en-US" sz="1500" dirty="0" err="1">
                <a:solidFill>
                  <a:schemeClr val="tx1"/>
                </a:solidFill>
              </a:rPr>
              <a:t>iklan</a:t>
            </a:r>
            <a:r>
              <a:rPr lang="en-US" sz="1500" dirty="0">
                <a:solidFill>
                  <a:schemeClr val="accent5"/>
                </a:solidFill>
              </a:rPr>
              <a:t> </a:t>
            </a:r>
            <a:r>
              <a:rPr lang="en-US" sz="1500" dirty="0" err="1">
                <a:solidFill>
                  <a:schemeClr val="accent5"/>
                </a:solidFill>
              </a:rPr>
              <a:t>berbanding</a:t>
            </a:r>
            <a:r>
              <a:rPr lang="en-US" sz="1500" dirty="0">
                <a:solidFill>
                  <a:schemeClr val="accent5"/>
                </a:solidFill>
              </a:rPr>
              <a:t> </a:t>
            </a:r>
            <a:r>
              <a:rPr lang="en-US" sz="1500" dirty="0" err="1">
                <a:solidFill>
                  <a:schemeClr val="accent5"/>
                </a:solidFill>
              </a:rPr>
              <a:t>terbalik</a:t>
            </a:r>
            <a:r>
              <a:rPr lang="en-US" sz="1500" dirty="0">
                <a:solidFill>
                  <a:schemeClr val="accent5"/>
                </a:solidFill>
              </a:rPr>
              <a:t> </a:t>
            </a:r>
            <a:r>
              <a:rPr lang="en-US" sz="1500" dirty="0" err="1">
                <a:solidFill>
                  <a:schemeClr val="tx1"/>
                </a:solidFill>
              </a:rPr>
              <a:t>dengan</a:t>
            </a:r>
            <a:r>
              <a:rPr lang="en-US" sz="1500" dirty="0">
                <a:solidFill>
                  <a:schemeClr val="accent5"/>
                </a:solidFill>
              </a:rPr>
              <a:t> Daily Internet Usage, Daily Time Spent on site, Area Income, </a:t>
            </a:r>
            <a:r>
              <a:rPr lang="en-US" sz="1500" dirty="0">
                <a:solidFill>
                  <a:schemeClr val="tx1"/>
                </a:solidFill>
              </a:rPr>
              <a:t>dan</a:t>
            </a:r>
            <a:r>
              <a:rPr lang="en-US" sz="1500" dirty="0">
                <a:solidFill>
                  <a:schemeClr val="accent5"/>
                </a:solidFill>
              </a:rPr>
              <a:t> </a:t>
            </a:r>
            <a:r>
              <a:rPr lang="en-US" sz="1500" dirty="0" err="1">
                <a:solidFill>
                  <a:schemeClr val="accent5"/>
                </a:solidFill>
              </a:rPr>
              <a:t>berbanding</a:t>
            </a:r>
            <a:r>
              <a:rPr lang="en-US" sz="1500" dirty="0">
                <a:solidFill>
                  <a:schemeClr val="accent5"/>
                </a:solidFill>
              </a:rPr>
              <a:t> </a:t>
            </a:r>
            <a:r>
              <a:rPr lang="en-US" sz="1500" dirty="0" err="1">
                <a:solidFill>
                  <a:schemeClr val="accent5"/>
                </a:solidFill>
              </a:rPr>
              <a:t>lurus</a:t>
            </a:r>
            <a:r>
              <a:rPr lang="en-US" sz="1500" dirty="0">
                <a:solidFill>
                  <a:schemeClr val="accent5"/>
                </a:solidFill>
              </a:rPr>
              <a:t> </a:t>
            </a:r>
            <a:r>
              <a:rPr lang="en-US" sz="1500" dirty="0" err="1">
                <a:solidFill>
                  <a:schemeClr val="tx1"/>
                </a:solidFill>
              </a:rPr>
              <a:t>dengan</a:t>
            </a:r>
            <a:r>
              <a:rPr lang="en-US" sz="1500" dirty="0">
                <a:solidFill>
                  <a:schemeClr val="accent5"/>
                </a:solidFill>
              </a:rPr>
              <a:t> Age</a:t>
            </a:r>
            <a:endParaRPr lang="en-US" sz="1500" dirty="0">
              <a:solidFill>
                <a:schemeClr val="dk1"/>
              </a:solidFill>
            </a:endParaRPr>
          </a:p>
          <a:p>
            <a:pPr marL="133350" lvl="0" indent="0" algn="ctr" rtl="0">
              <a:spcBef>
                <a:spcPts val="0"/>
              </a:spcBef>
              <a:spcAft>
                <a:spcPts val="0"/>
              </a:spcAft>
              <a:buClr>
                <a:schemeClr val="dk1"/>
              </a:buClr>
              <a:buSzPts val="1500"/>
              <a:buNone/>
            </a:pPr>
            <a:endParaRPr lang="en-US" sz="1500" dirty="0">
              <a:solidFill>
                <a:schemeClr val="dk1"/>
              </a:solidFill>
            </a:endParaRPr>
          </a:p>
          <a:p>
            <a:pPr marL="133350" lvl="0" indent="0" algn="ctr" rtl="0">
              <a:spcBef>
                <a:spcPts val="0"/>
              </a:spcBef>
              <a:spcAft>
                <a:spcPts val="0"/>
              </a:spcAft>
              <a:buClr>
                <a:schemeClr val="dk1"/>
              </a:buClr>
              <a:buSzPts val="1500"/>
              <a:buNone/>
            </a:pPr>
            <a:endParaRPr sz="1500" dirty="0">
              <a:solidFill>
                <a:schemeClr val="dk1"/>
              </a:solidFill>
            </a:endParaRPr>
          </a:p>
        </p:txBody>
      </p:sp>
      <p:pic>
        <p:nvPicPr>
          <p:cNvPr id="3074" name="Picture 2">
            <a:extLst>
              <a:ext uri="{FF2B5EF4-FFF2-40B4-BE49-F238E27FC236}">
                <a16:creationId xmlns:a16="http://schemas.microsoft.com/office/drawing/2014/main" id="{29433A69-11F3-5A66-73CC-455DA2BAE0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560525"/>
            <a:ext cx="5570621" cy="4021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9421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79" b="1">
                <a:latin typeface="Roboto"/>
                <a:ea typeface="Roboto"/>
                <a:cs typeface="Roboto"/>
                <a:sym typeface="Roboto"/>
              </a:rPr>
              <a:t>Customer Type and Behaviour Analysis on Advertisement</a:t>
            </a:r>
            <a:endParaRPr sz="1679" b="1" i="1"/>
          </a:p>
        </p:txBody>
      </p:sp>
      <p:sp>
        <p:nvSpPr>
          <p:cNvPr id="114" name="Google Shape;114;p27"/>
          <p:cNvSpPr txBox="1">
            <a:spLocks noGrp="1"/>
          </p:cNvSpPr>
          <p:nvPr>
            <p:ph type="body" idx="1"/>
          </p:nvPr>
        </p:nvSpPr>
        <p:spPr>
          <a:xfrm>
            <a:off x="4872120" y="2252446"/>
            <a:ext cx="3178763" cy="918007"/>
          </a:xfrm>
          <a:prstGeom prst="rect">
            <a:avLst/>
          </a:prstGeom>
        </p:spPr>
        <p:txBody>
          <a:bodyPr spcFirstLastPara="1" wrap="square" lIns="91425" tIns="91425" rIns="91425" bIns="91425" anchor="t" anchorCtr="0">
            <a:normAutofit fontScale="85000" lnSpcReduction="10000"/>
          </a:bodyPr>
          <a:lstStyle/>
          <a:p>
            <a:pPr marL="133350" lvl="0" indent="0" algn="ctr" rtl="0">
              <a:spcBef>
                <a:spcPts val="0"/>
              </a:spcBef>
              <a:spcAft>
                <a:spcPts val="0"/>
              </a:spcAft>
              <a:buClr>
                <a:schemeClr val="dk1"/>
              </a:buClr>
              <a:buSzPts val="1500"/>
              <a:buNone/>
            </a:pPr>
            <a:r>
              <a:rPr lang="en-US" sz="1500" dirty="0" err="1">
                <a:solidFill>
                  <a:schemeClr val="accent5"/>
                </a:solidFill>
              </a:rPr>
              <a:t>Tidak</a:t>
            </a:r>
            <a:r>
              <a:rPr lang="en-US" sz="1500" dirty="0">
                <a:solidFill>
                  <a:schemeClr val="accent5"/>
                </a:solidFill>
              </a:rPr>
              <a:t> </a:t>
            </a:r>
            <a:r>
              <a:rPr lang="en-US" sz="1500" dirty="0" err="1">
                <a:solidFill>
                  <a:schemeClr val="accent5"/>
                </a:solidFill>
              </a:rPr>
              <a:t>ada</a:t>
            </a:r>
            <a:r>
              <a:rPr lang="en-US" sz="1500" dirty="0">
                <a:solidFill>
                  <a:schemeClr val="accent5"/>
                </a:solidFill>
              </a:rPr>
              <a:t> </a:t>
            </a:r>
            <a:r>
              <a:rPr lang="en-US" sz="1500" dirty="0" err="1">
                <a:solidFill>
                  <a:schemeClr val="accent5"/>
                </a:solidFill>
              </a:rPr>
              <a:t>kategori</a:t>
            </a:r>
            <a:r>
              <a:rPr lang="en-US" sz="1500" dirty="0">
                <a:solidFill>
                  <a:schemeClr val="accent5"/>
                </a:solidFill>
              </a:rPr>
              <a:t> </a:t>
            </a:r>
            <a:r>
              <a:rPr lang="en-US" sz="1500" dirty="0">
                <a:solidFill>
                  <a:schemeClr val="tx1"/>
                </a:solidFill>
              </a:rPr>
              <a:t>yang </a:t>
            </a:r>
            <a:r>
              <a:rPr lang="en-US" sz="1500" dirty="0" err="1">
                <a:solidFill>
                  <a:schemeClr val="tx1"/>
                </a:solidFill>
              </a:rPr>
              <a:t>memiliki</a:t>
            </a:r>
            <a:r>
              <a:rPr lang="en-US" sz="1500" dirty="0">
                <a:solidFill>
                  <a:schemeClr val="tx1"/>
                </a:solidFill>
              </a:rPr>
              <a:t> </a:t>
            </a:r>
            <a:r>
              <a:rPr lang="en-US" sz="1500" dirty="0" err="1">
                <a:solidFill>
                  <a:schemeClr val="tx1"/>
                </a:solidFill>
              </a:rPr>
              <a:t>kemungkinan</a:t>
            </a:r>
            <a:r>
              <a:rPr lang="en-US" sz="1500" dirty="0">
                <a:solidFill>
                  <a:schemeClr val="tx1"/>
                </a:solidFill>
              </a:rPr>
              <a:t> </a:t>
            </a:r>
            <a:r>
              <a:rPr lang="en-US" sz="1500" dirty="0" err="1">
                <a:solidFill>
                  <a:schemeClr val="accent5"/>
                </a:solidFill>
              </a:rPr>
              <a:t>klik</a:t>
            </a:r>
            <a:r>
              <a:rPr lang="en-US" sz="1500" dirty="0">
                <a:solidFill>
                  <a:schemeClr val="accent5"/>
                </a:solidFill>
              </a:rPr>
              <a:t> </a:t>
            </a:r>
            <a:r>
              <a:rPr lang="en-US" sz="1500" dirty="0" err="1">
                <a:solidFill>
                  <a:schemeClr val="accent5"/>
                </a:solidFill>
              </a:rPr>
              <a:t>dominan</a:t>
            </a:r>
            <a:r>
              <a:rPr lang="en-US" sz="1500" dirty="0">
                <a:solidFill>
                  <a:schemeClr val="tx1"/>
                </a:solidFill>
              </a:rPr>
              <a:t> pada </a:t>
            </a:r>
            <a:r>
              <a:rPr lang="en-US" sz="1500" dirty="0" err="1">
                <a:solidFill>
                  <a:schemeClr val="accent5"/>
                </a:solidFill>
              </a:rPr>
              <a:t>kolom</a:t>
            </a:r>
            <a:r>
              <a:rPr lang="en-US" sz="1500" dirty="0">
                <a:solidFill>
                  <a:schemeClr val="accent5"/>
                </a:solidFill>
              </a:rPr>
              <a:t> </a:t>
            </a:r>
            <a:r>
              <a:rPr lang="en-US" sz="1500" dirty="0" err="1">
                <a:solidFill>
                  <a:schemeClr val="accent5"/>
                </a:solidFill>
              </a:rPr>
              <a:t>kota</a:t>
            </a:r>
            <a:r>
              <a:rPr lang="en-US" sz="1500" dirty="0">
                <a:solidFill>
                  <a:schemeClr val="accent5"/>
                </a:solidFill>
              </a:rPr>
              <a:t>, </a:t>
            </a:r>
            <a:r>
              <a:rPr lang="en-US" sz="1500" dirty="0" err="1">
                <a:solidFill>
                  <a:schemeClr val="accent5"/>
                </a:solidFill>
              </a:rPr>
              <a:t>provinsi</a:t>
            </a:r>
            <a:r>
              <a:rPr lang="en-US" sz="1500" dirty="0">
                <a:solidFill>
                  <a:schemeClr val="accent5"/>
                </a:solidFill>
              </a:rPr>
              <a:t> dan </a:t>
            </a:r>
            <a:r>
              <a:rPr lang="en-US" sz="1500" dirty="0" err="1">
                <a:solidFill>
                  <a:schemeClr val="accent5"/>
                </a:solidFill>
              </a:rPr>
              <a:t>kategori</a:t>
            </a:r>
            <a:r>
              <a:rPr lang="en-US" sz="1500" dirty="0">
                <a:solidFill>
                  <a:schemeClr val="accent5"/>
                </a:solidFill>
              </a:rPr>
              <a:t> </a:t>
            </a:r>
            <a:r>
              <a:rPr lang="en-US" sz="1500" dirty="0" err="1">
                <a:solidFill>
                  <a:schemeClr val="accent5"/>
                </a:solidFill>
              </a:rPr>
              <a:t>iklan</a:t>
            </a:r>
            <a:endParaRPr lang="en-US" sz="1500" dirty="0">
              <a:solidFill>
                <a:schemeClr val="accent5"/>
              </a:solidFill>
            </a:endParaRPr>
          </a:p>
          <a:p>
            <a:pPr marL="133350" lvl="0" indent="0" algn="ctr" rtl="0">
              <a:spcBef>
                <a:spcPts val="0"/>
              </a:spcBef>
              <a:spcAft>
                <a:spcPts val="0"/>
              </a:spcAft>
              <a:buClr>
                <a:schemeClr val="dk1"/>
              </a:buClr>
              <a:buSzPts val="1500"/>
              <a:buNone/>
            </a:pPr>
            <a:endParaRPr lang="en-US" sz="1500" dirty="0">
              <a:solidFill>
                <a:schemeClr val="dk1"/>
              </a:solidFill>
            </a:endParaRPr>
          </a:p>
          <a:p>
            <a:pPr marL="133350" lvl="0" indent="0" algn="ctr" rtl="0">
              <a:spcBef>
                <a:spcPts val="0"/>
              </a:spcBef>
              <a:spcAft>
                <a:spcPts val="0"/>
              </a:spcAft>
              <a:buClr>
                <a:schemeClr val="dk1"/>
              </a:buClr>
              <a:buSzPts val="1500"/>
              <a:buNone/>
            </a:pPr>
            <a:endParaRPr sz="1500" dirty="0">
              <a:solidFill>
                <a:schemeClr val="dk1"/>
              </a:solidFill>
            </a:endParaRPr>
          </a:p>
        </p:txBody>
      </p:sp>
      <p:pic>
        <p:nvPicPr>
          <p:cNvPr id="4098" name="Picture 2">
            <a:extLst>
              <a:ext uri="{FF2B5EF4-FFF2-40B4-BE49-F238E27FC236}">
                <a16:creationId xmlns:a16="http://schemas.microsoft.com/office/drawing/2014/main" id="{A4D70F4D-89EF-59CA-AEB0-853AA2BC20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8264" y="644300"/>
            <a:ext cx="2649536" cy="4429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893839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1155</Words>
  <Application>Microsoft Office PowerPoint</Application>
  <PresentationFormat>On-screen Show (16:9)</PresentationFormat>
  <Paragraphs>81</Paragraphs>
  <Slides>30</Slides>
  <Notes>30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30</vt:i4>
      </vt:variant>
    </vt:vector>
  </HeadingPairs>
  <TitlesOfParts>
    <vt:vector size="38" baseType="lpstr">
      <vt:lpstr>Roboto</vt:lpstr>
      <vt:lpstr>Arial</vt:lpstr>
      <vt:lpstr>Nunito</vt:lpstr>
      <vt:lpstr>Calibri</vt:lpstr>
      <vt:lpstr>Dosis</vt:lpstr>
      <vt:lpstr>-apple-system</vt:lpstr>
      <vt:lpstr>Simple Light</vt:lpstr>
      <vt:lpstr>Simple Light</vt:lpstr>
      <vt:lpstr>Predict Clicked Ads Customer Classification by using Machine Learning</vt:lpstr>
      <vt:lpstr>Overview</vt:lpstr>
      <vt:lpstr>Customer Type and Behaviour Analysis on Advertisement</vt:lpstr>
      <vt:lpstr>Customer Type and Behaviour Analysis on Advertisement</vt:lpstr>
      <vt:lpstr>Customer Type and Behaviour Analysis on Advertisement</vt:lpstr>
      <vt:lpstr>Customer Type and Behaviour Analysis on Advertisement</vt:lpstr>
      <vt:lpstr>Customer Type and Behaviour Analysis on Advertisement</vt:lpstr>
      <vt:lpstr>Customer Type and Behaviour Analysis on Advertisement</vt:lpstr>
      <vt:lpstr>Customer Type and Behaviour Analysis on Advertisement</vt:lpstr>
      <vt:lpstr>Data Cleaning &amp; Preprocessing</vt:lpstr>
      <vt:lpstr>Data Cleaning &amp; Preprocessing</vt:lpstr>
      <vt:lpstr>Data Cleaning &amp; Preprocessing</vt:lpstr>
      <vt:lpstr>Data Cleaning &amp; Preprocessing</vt:lpstr>
      <vt:lpstr>Data Cleaning &amp; Preprocessing</vt:lpstr>
      <vt:lpstr>Data Cleaning &amp; Preprocessing</vt:lpstr>
      <vt:lpstr>Data Modeling</vt:lpstr>
      <vt:lpstr>Data Modeling</vt:lpstr>
      <vt:lpstr>Data Modeling</vt:lpstr>
      <vt:lpstr>Data Modeling</vt:lpstr>
      <vt:lpstr>Data Modeling</vt:lpstr>
      <vt:lpstr>Data Modeling</vt:lpstr>
      <vt:lpstr>Data Modeling</vt:lpstr>
      <vt:lpstr>Data Modeling</vt:lpstr>
      <vt:lpstr>Data Modeling</vt:lpstr>
      <vt:lpstr>Data Modeling</vt:lpstr>
      <vt:lpstr>Business Recommendation &amp; Simulation</vt:lpstr>
      <vt:lpstr>Business Recommendation &amp; Simulation</vt:lpstr>
      <vt:lpstr>Business Recommendation &amp; Simulation</vt:lpstr>
      <vt:lpstr>Business Recommendation &amp; Simulation</vt:lpstr>
      <vt:lpstr>Business Recommendation &amp; Simulation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 Clicked Ads Customer Classification by using Machine Learning</dc:title>
  <cp:lastModifiedBy>Muhammad Fu'ad Saifuddin</cp:lastModifiedBy>
  <cp:revision>4</cp:revision>
  <dcterms:modified xsi:type="dcterms:W3CDTF">2022-12-12T15:28:01Z</dcterms:modified>
</cp:coreProperties>
</file>